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tif" ContentType="image/tiff"/>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7315200" cy="9601200"/>
  <p:notesSz cx="6858000" cy="9144000"/>
  <p:defaultTextStyle>
    <a:defPPr>
      <a:defRPr lang="en-US"/>
    </a:defPPr>
    <a:lvl1pPr marL="0" algn="l" defTabSz="483306" rtl="0" eaLnBrk="1" latinLnBrk="0" hangingPunct="1">
      <a:defRPr sz="1900" kern="1200">
        <a:solidFill>
          <a:schemeClr val="tx1"/>
        </a:solidFill>
        <a:latin typeface="+mn-lt"/>
        <a:ea typeface="+mn-ea"/>
        <a:cs typeface="+mn-cs"/>
      </a:defRPr>
    </a:lvl1pPr>
    <a:lvl2pPr marL="483306" algn="l" defTabSz="483306" rtl="0" eaLnBrk="1" latinLnBrk="0" hangingPunct="1">
      <a:defRPr sz="1900" kern="1200">
        <a:solidFill>
          <a:schemeClr val="tx1"/>
        </a:solidFill>
        <a:latin typeface="+mn-lt"/>
        <a:ea typeface="+mn-ea"/>
        <a:cs typeface="+mn-cs"/>
      </a:defRPr>
    </a:lvl2pPr>
    <a:lvl3pPr marL="966612" algn="l" defTabSz="483306" rtl="0" eaLnBrk="1" latinLnBrk="0" hangingPunct="1">
      <a:defRPr sz="1900" kern="1200">
        <a:solidFill>
          <a:schemeClr val="tx1"/>
        </a:solidFill>
        <a:latin typeface="+mn-lt"/>
        <a:ea typeface="+mn-ea"/>
        <a:cs typeface="+mn-cs"/>
      </a:defRPr>
    </a:lvl3pPr>
    <a:lvl4pPr marL="1449918" algn="l" defTabSz="483306" rtl="0" eaLnBrk="1" latinLnBrk="0" hangingPunct="1">
      <a:defRPr sz="1900" kern="1200">
        <a:solidFill>
          <a:schemeClr val="tx1"/>
        </a:solidFill>
        <a:latin typeface="+mn-lt"/>
        <a:ea typeface="+mn-ea"/>
        <a:cs typeface="+mn-cs"/>
      </a:defRPr>
    </a:lvl4pPr>
    <a:lvl5pPr marL="1933224" algn="l" defTabSz="483306" rtl="0" eaLnBrk="1" latinLnBrk="0" hangingPunct="1">
      <a:defRPr sz="1900" kern="1200">
        <a:solidFill>
          <a:schemeClr val="tx1"/>
        </a:solidFill>
        <a:latin typeface="+mn-lt"/>
        <a:ea typeface="+mn-ea"/>
        <a:cs typeface="+mn-cs"/>
      </a:defRPr>
    </a:lvl5pPr>
    <a:lvl6pPr marL="2416531" algn="l" defTabSz="483306" rtl="0" eaLnBrk="1" latinLnBrk="0" hangingPunct="1">
      <a:defRPr sz="1900" kern="1200">
        <a:solidFill>
          <a:schemeClr val="tx1"/>
        </a:solidFill>
        <a:latin typeface="+mn-lt"/>
        <a:ea typeface="+mn-ea"/>
        <a:cs typeface="+mn-cs"/>
      </a:defRPr>
    </a:lvl6pPr>
    <a:lvl7pPr marL="2899837" algn="l" defTabSz="483306" rtl="0" eaLnBrk="1" latinLnBrk="0" hangingPunct="1">
      <a:defRPr sz="1900" kern="1200">
        <a:solidFill>
          <a:schemeClr val="tx1"/>
        </a:solidFill>
        <a:latin typeface="+mn-lt"/>
        <a:ea typeface="+mn-ea"/>
        <a:cs typeface="+mn-cs"/>
      </a:defRPr>
    </a:lvl7pPr>
    <a:lvl8pPr marL="3383143" algn="l" defTabSz="483306" rtl="0" eaLnBrk="1" latinLnBrk="0" hangingPunct="1">
      <a:defRPr sz="1900" kern="1200">
        <a:solidFill>
          <a:schemeClr val="tx1"/>
        </a:solidFill>
        <a:latin typeface="+mn-lt"/>
        <a:ea typeface="+mn-ea"/>
        <a:cs typeface="+mn-cs"/>
      </a:defRPr>
    </a:lvl8pPr>
    <a:lvl9pPr marL="3866449" algn="l" defTabSz="483306" rtl="0" eaLnBrk="1" latinLnBrk="0" hangingPunct="1">
      <a:defRPr sz="19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showGuides="1">
      <p:cViewPr varScale="1">
        <p:scale>
          <a:sx n="136" d="100"/>
          <a:sy n="136" d="100"/>
        </p:scale>
        <p:origin x="-648" y="-112"/>
      </p:cViewPr>
      <p:guideLst>
        <p:guide orient="horz"/>
        <p:guide/>
      </p:guideLst>
    </p:cSldViewPr>
  </p:slideViewPr>
  <p:notesTextViewPr>
    <p:cViewPr>
      <p:scale>
        <a:sx n="100" d="100"/>
        <a:sy n="100" d="100"/>
      </p:scale>
      <p:origin x="0" y="0"/>
    </p:cViewPr>
  </p:notesTextViewPr>
  <p:notesViewPr>
    <p:cSldViewPr snapToGrid="0" snapToObjects="1" showGuides="1">
      <p:cViewPr varScale="1">
        <p:scale>
          <a:sx n="155" d="100"/>
          <a:sy n="155" d="100"/>
        </p:scale>
        <p:origin x="-1184"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58F00E4-A304-1144-99F7-9BBA4E4D7D93}" type="datetime1">
              <a:rPr lang="en-US" smtClean="0"/>
              <a:t>7/8/15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B83C1B8-6DDC-F84B-AE54-E3835F08D6E1}" type="slidenum">
              <a:rPr lang="en-US" smtClean="0"/>
              <a:t>‹#›</a:t>
            </a:fld>
            <a:endParaRPr lang="en-US"/>
          </a:p>
        </p:txBody>
      </p:sp>
    </p:spTree>
    <p:extLst>
      <p:ext uri="{BB962C8B-B14F-4D97-AF65-F5344CB8AC3E}">
        <p14:creationId xmlns:p14="http://schemas.microsoft.com/office/powerpoint/2010/main" val="36123775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AB7C0D-99D6-DF42-9E7F-4D946DA6BB90}" type="datetime1">
              <a:rPr lang="en-US" smtClean="0"/>
              <a:t>7/8/15</a:t>
            </a:fld>
            <a:endParaRPr lang="en-US"/>
          </a:p>
        </p:txBody>
      </p:sp>
      <p:sp>
        <p:nvSpPr>
          <p:cNvPr id="4" name="Slide Image Placeholder 3"/>
          <p:cNvSpPr>
            <a:spLocks noGrp="1" noRot="1" noChangeAspect="1"/>
          </p:cNvSpPr>
          <p:nvPr>
            <p:ph type="sldImg" idx="2"/>
          </p:nvPr>
        </p:nvSpPr>
        <p:spPr>
          <a:xfrm>
            <a:off x="2122488" y="685800"/>
            <a:ext cx="26130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C274BE-B859-204C-92AA-F2AFD0027EE6}" type="slidenum">
              <a:rPr lang="en-US" smtClean="0"/>
              <a:t>‹#›</a:t>
            </a:fld>
            <a:endParaRPr lang="en-US"/>
          </a:p>
        </p:txBody>
      </p:sp>
    </p:spTree>
    <p:extLst>
      <p:ext uri="{BB962C8B-B14F-4D97-AF65-F5344CB8AC3E}">
        <p14:creationId xmlns:p14="http://schemas.microsoft.com/office/powerpoint/2010/main" val="4115849203"/>
      </p:ext>
    </p:extLst>
  </p:cSld>
  <p:clrMap bg1="lt1" tx1="dk1" bg2="lt2" tx2="dk2" accent1="accent1" accent2="accent2" accent3="accent3" accent4="accent4" accent5="accent5" accent6="accent6" hlink="hlink" folHlink="folHlink"/>
  <p:hf hdr="0" ftr="0" dt="0"/>
  <p:notesStyle>
    <a:lvl1pPr marL="0" algn="l" defTabSz="483306" rtl="0" eaLnBrk="1" latinLnBrk="0" hangingPunct="1">
      <a:defRPr sz="1300" kern="1200">
        <a:solidFill>
          <a:schemeClr val="tx1"/>
        </a:solidFill>
        <a:latin typeface="+mn-lt"/>
        <a:ea typeface="+mn-ea"/>
        <a:cs typeface="+mn-cs"/>
      </a:defRPr>
    </a:lvl1pPr>
    <a:lvl2pPr marL="483306" algn="l" defTabSz="483306" rtl="0" eaLnBrk="1" latinLnBrk="0" hangingPunct="1">
      <a:defRPr sz="1300" kern="1200">
        <a:solidFill>
          <a:schemeClr val="tx1"/>
        </a:solidFill>
        <a:latin typeface="+mn-lt"/>
        <a:ea typeface="+mn-ea"/>
        <a:cs typeface="+mn-cs"/>
      </a:defRPr>
    </a:lvl2pPr>
    <a:lvl3pPr marL="966612" algn="l" defTabSz="483306" rtl="0" eaLnBrk="1" latinLnBrk="0" hangingPunct="1">
      <a:defRPr sz="1300" kern="1200">
        <a:solidFill>
          <a:schemeClr val="tx1"/>
        </a:solidFill>
        <a:latin typeface="+mn-lt"/>
        <a:ea typeface="+mn-ea"/>
        <a:cs typeface="+mn-cs"/>
      </a:defRPr>
    </a:lvl3pPr>
    <a:lvl4pPr marL="1449918" algn="l" defTabSz="483306" rtl="0" eaLnBrk="1" latinLnBrk="0" hangingPunct="1">
      <a:defRPr sz="1300" kern="1200">
        <a:solidFill>
          <a:schemeClr val="tx1"/>
        </a:solidFill>
        <a:latin typeface="+mn-lt"/>
        <a:ea typeface="+mn-ea"/>
        <a:cs typeface="+mn-cs"/>
      </a:defRPr>
    </a:lvl4pPr>
    <a:lvl5pPr marL="1933224" algn="l" defTabSz="483306" rtl="0" eaLnBrk="1" latinLnBrk="0" hangingPunct="1">
      <a:defRPr sz="1300" kern="1200">
        <a:solidFill>
          <a:schemeClr val="tx1"/>
        </a:solidFill>
        <a:latin typeface="+mn-lt"/>
        <a:ea typeface="+mn-ea"/>
        <a:cs typeface="+mn-cs"/>
      </a:defRPr>
    </a:lvl5pPr>
    <a:lvl6pPr marL="2416531" algn="l" defTabSz="483306" rtl="0" eaLnBrk="1" latinLnBrk="0" hangingPunct="1">
      <a:defRPr sz="1300" kern="1200">
        <a:solidFill>
          <a:schemeClr val="tx1"/>
        </a:solidFill>
        <a:latin typeface="+mn-lt"/>
        <a:ea typeface="+mn-ea"/>
        <a:cs typeface="+mn-cs"/>
      </a:defRPr>
    </a:lvl6pPr>
    <a:lvl7pPr marL="2899837" algn="l" defTabSz="483306" rtl="0" eaLnBrk="1" latinLnBrk="0" hangingPunct="1">
      <a:defRPr sz="1300" kern="1200">
        <a:solidFill>
          <a:schemeClr val="tx1"/>
        </a:solidFill>
        <a:latin typeface="+mn-lt"/>
        <a:ea typeface="+mn-ea"/>
        <a:cs typeface="+mn-cs"/>
      </a:defRPr>
    </a:lvl7pPr>
    <a:lvl8pPr marL="3383143" algn="l" defTabSz="483306" rtl="0" eaLnBrk="1" latinLnBrk="0" hangingPunct="1">
      <a:defRPr sz="1300" kern="1200">
        <a:solidFill>
          <a:schemeClr val="tx1"/>
        </a:solidFill>
        <a:latin typeface="+mn-lt"/>
        <a:ea typeface="+mn-ea"/>
        <a:cs typeface="+mn-cs"/>
      </a:defRPr>
    </a:lvl8pPr>
    <a:lvl9pPr marL="3866449" algn="l" defTabSz="483306"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C274BE-B859-204C-92AA-F2AFD0027EE6}" type="slidenum">
              <a:rPr lang="en-US" smtClean="0"/>
              <a:t>1</a:t>
            </a:fld>
            <a:endParaRPr lang="en-US"/>
          </a:p>
        </p:txBody>
      </p:sp>
    </p:spTree>
    <p:extLst>
      <p:ext uri="{BB962C8B-B14F-4D97-AF65-F5344CB8AC3E}">
        <p14:creationId xmlns:p14="http://schemas.microsoft.com/office/powerpoint/2010/main" val="978382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C274BE-B859-204C-92AA-F2AFD0027EE6}" type="slidenum">
              <a:rPr lang="en-US" smtClean="0"/>
              <a:t>14</a:t>
            </a:fld>
            <a:endParaRPr lang="en-US"/>
          </a:p>
        </p:txBody>
      </p:sp>
    </p:spTree>
    <p:extLst>
      <p:ext uri="{BB962C8B-B14F-4D97-AF65-F5344CB8AC3E}">
        <p14:creationId xmlns:p14="http://schemas.microsoft.com/office/powerpoint/2010/main" val="3976671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8640" y="2982597"/>
            <a:ext cx="6217920" cy="2058035"/>
          </a:xfrm>
        </p:spPr>
        <p:txBody>
          <a:bodyPr/>
          <a:lstStyle/>
          <a:p>
            <a:r>
              <a:rPr lang="en-US" smtClean="0"/>
              <a:t>Click to edit Master title style</a:t>
            </a:r>
            <a:endParaRPr lang="en-US"/>
          </a:p>
        </p:txBody>
      </p:sp>
      <p:sp>
        <p:nvSpPr>
          <p:cNvPr id="3" name="Subtitle 2"/>
          <p:cNvSpPr>
            <a:spLocks noGrp="1"/>
          </p:cNvSpPr>
          <p:nvPr>
            <p:ph type="subTitle" idx="1"/>
          </p:nvPr>
        </p:nvSpPr>
        <p:spPr>
          <a:xfrm>
            <a:off x="1097280" y="5440680"/>
            <a:ext cx="5120640" cy="2453640"/>
          </a:xfrm>
        </p:spPr>
        <p:txBody>
          <a:bodyPr/>
          <a:lstStyle>
            <a:lvl1pPr marL="0" indent="0" algn="ctr">
              <a:buNone/>
              <a:defRPr>
                <a:solidFill>
                  <a:schemeClr val="tx1">
                    <a:tint val="75000"/>
                  </a:schemeClr>
                </a:solidFill>
              </a:defRPr>
            </a:lvl1pPr>
            <a:lvl2pPr marL="483306" indent="0" algn="ctr">
              <a:buNone/>
              <a:defRPr>
                <a:solidFill>
                  <a:schemeClr val="tx1">
                    <a:tint val="75000"/>
                  </a:schemeClr>
                </a:solidFill>
              </a:defRPr>
            </a:lvl2pPr>
            <a:lvl3pPr marL="966612" indent="0" algn="ctr">
              <a:buNone/>
              <a:defRPr>
                <a:solidFill>
                  <a:schemeClr val="tx1">
                    <a:tint val="75000"/>
                  </a:schemeClr>
                </a:solidFill>
              </a:defRPr>
            </a:lvl3pPr>
            <a:lvl4pPr marL="1449918" indent="0" algn="ctr">
              <a:buNone/>
              <a:defRPr>
                <a:solidFill>
                  <a:schemeClr val="tx1">
                    <a:tint val="75000"/>
                  </a:schemeClr>
                </a:solidFill>
              </a:defRPr>
            </a:lvl4pPr>
            <a:lvl5pPr marL="1933224" indent="0" algn="ctr">
              <a:buNone/>
              <a:defRPr>
                <a:solidFill>
                  <a:schemeClr val="tx1">
                    <a:tint val="75000"/>
                  </a:schemeClr>
                </a:solidFill>
              </a:defRPr>
            </a:lvl5pPr>
            <a:lvl6pPr marL="2416531" indent="0" algn="ctr">
              <a:buNone/>
              <a:defRPr>
                <a:solidFill>
                  <a:schemeClr val="tx1">
                    <a:tint val="75000"/>
                  </a:schemeClr>
                </a:solidFill>
              </a:defRPr>
            </a:lvl6pPr>
            <a:lvl7pPr marL="2899837" indent="0" algn="ctr">
              <a:buNone/>
              <a:defRPr>
                <a:solidFill>
                  <a:schemeClr val="tx1">
                    <a:tint val="75000"/>
                  </a:schemeClr>
                </a:solidFill>
              </a:defRPr>
            </a:lvl7pPr>
            <a:lvl8pPr marL="3383143" indent="0" algn="ctr">
              <a:buNone/>
              <a:defRPr>
                <a:solidFill>
                  <a:schemeClr val="tx1">
                    <a:tint val="75000"/>
                  </a:schemeClr>
                </a:solidFill>
              </a:defRPr>
            </a:lvl8pPr>
            <a:lvl9pPr marL="386644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78C853-A31E-8F47-950A-49E6328A2FE1}" type="datetime1">
              <a:rPr lang="en-US" smtClean="0"/>
              <a:t>7/8/15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6EE095-D139-854F-82E4-CFD8B9F0BAE6}" type="slidenum">
              <a:rPr lang="en-US" smtClean="0"/>
              <a:t>‹#›</a:t>
            </a:fld>
            <a:endParaRPr lang="en-US"/>
          </a:p>
        </p:txBody>
      </p:sp>
    </p:spTree>
    <p:extLst>
      <p:ext uri="{BB962C8B-B14F-4D97-AF65-F5344CB8AC3E}">
        <p14:creationId xmlns:p14="http://schemas.microsoft.com/office/powerpoint/2010/main" val="3984685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DC1CC9-CFD9-2D41-B116-0DE90CCE8BC6}" type="datetime1">
              <a:rPr lang="en-US" smtClean="0"/>
              <a:t>7/8/15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6EE095-D139-854F-82E4-CFD8B9F0BAE6}" type="slidenum">
              <a:rPr lang="en-US" smtClean="0"/>
              <a:t>‹#›</a:t>
            </a:fld>
            <a:endParaRPr lang="en-US"/>
          </a:p>
        </p:txBody>
      </p:sp>
    </p:spTree>
    <p:extLst>
      <p:ext uri="{BB962C8B-B14F-4D97-AF65-F5344CB8AC3E}">
        <p14:creationId xmlns:p14="http://schemas.microsoft.com/office/powerpoint/2010/main" val="1031994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977639" y="513399"/>
            <a:ext cx="1234441" cy="1092136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74320" y="513399"/>
            <a:ext cx="3581401" cy="1092136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055565-CA82-C446-8477-F4301A40FA5C}" type="datetime1">
              <a:rPr lang="en-US" smtClean="0"/>
              <a:t>7/8/15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6EE095-D139-854F-82E4-CFD8B9F0BAE6}" type="slidenum">
              <a:rPr lang="en-US" smtClean="0"/>
              <a:t>‹#›</a:t>
            </a:fld>
            <a:endParaRPr lang="en-US"/>
          </a:p>
        </p:txBody>
      </p:sp>
    </p:spTree>
    <p:extLst>
      <p:ext uri="{BB962C8B-B14F-4D97-AF65-F5344CB8AC3E}">
        <p14:creationId xmlns:p14="http://schemas.microsoft.com/office/powerpoint/2010/main" val="3220760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DB6F01-ACB5-D949-89DA-87BE7BD50B2A}" type="datetime1">
              <a:rPr lang="en-US" smtClean="0"/>
              <a:t>7/8/15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6EE095-D139-854F-82E4-CFD8B9F0BAE6}" type="slidenum">
              <a:rPr lang="en-US" smtClean="0"/>
              <a:t>‹#›</a:t>
            </a:fld>
            <a:endParaRPr lang="en-US"/>
          </a:p>
        </p:txBody>
      </p:sp>
    </p:spTree>
    <p:extLst>
      <p:ext uri="{BB962C8B-B14F-4D97-AF65-F5344CB8AC3E}">
        <p14:creationId xmlns:p14="http://schemas.microsoft.com/office/powerpoint/2010/main" val="676232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7851" y="6169660"/>
            <a:ext cx="6217920" cy="1906905"/>
          </a:xfrm>
        </p:spPr>
        <p:txBody>
          <a:bodyPr anchor="t"/>
          <a:lstStyle>
            <a:lvl1pPr algn="l">
              <a:defRPr sz="4200" b="1" cap="all"/>
            </a:lvl1pPr>
          </a:lstStyle>
          <a:p>
            <a:r>
              <a:rPr lang="en-US" smtClean="0"/>
              <a:t>Click to edit Master title style</a:t>
            </a:r>
            <a:endParaRPr lang="en-US"/>
          </a:p>
        </p:txBody>
      </p:sp>
      <p:sp>
        <p:nvSpPr>
          <p:cNvPr id="3" name="Text Placeholder 2"/>
          <p:cNvSpPr>
            <a:spLocks noGrp="1"/>
          </p:cNvSpPr>
          <p:nvPr>
            <p:ph type="body" idx="1"/>
          </p:nvPr>
        </p:nvSpPr>
        <p:spPr>
          <a:xfrm>
            <a:off x="577851" y="4069400"/>
            <a:ext cx="6217920" cy="2100261"/>
          </a:xfrm>
        </p:spPr>
        <p:txBody>
          <a:bodyPr anchor="b"/>
          <a:lstStyle>
            <a:lvl1pPr marL="0" indent="0">
              <a:buNone/>
              <a:defRPr sz="2100">
                <a:solidFill>
                  <a:schemeClr val="tx1">
                    <a:tint val="75000"/>
                  </a:schemeClr>
                </a:solidFill>
              </a:defRPr>
            </a:lvl1pPr>
            <a:lvl2pPr marL="483306" indent="0">
              <a:buNone/>
              <a:defRPr sz="1900">
                <a:solidFill>
                  <a:schemeClr val="tx1">
                    <a:tint val="75000"/>
                  </a:schemeClr>
                </a:solidFill>
              </a:defRPr>
            </a:lvl2pPr>
            <a:lvl3pPr marL="966612" indent="0">
              <a:buNone/>
              <a:defRPr sz="1700">
                <a:solidFill>
                  <a:schemeClr val="tx1">
                    <a:tint val="75000"/>
                  </a:schemeClr>
                </a:solidFill>
              </a:defRPr>
            </a:lvl3pPr>
            <a:lvl4pPr marL="1449918" indent="0">
              <a:buNone/>
              <a:defRPr sz="1500">
                <a:solidFill>
                  <a:schemeClr val="tx1">
                    <a:tint val="75000"/>
                  </a:schemeClr>
                </a:solidFill>
              </a:defRPr>
            </a:lvl4pPr>
            <a:lvl5pPr marL="1933224" indent="0">
              <a:buNone/>
              <a:defRPr sz="1500">
                <a:solidFill>
                  <a:schemeClr val="tx1">
                    <a:tint val="75000"/>
                  </a:schemeClr>
                </a:solidFill>
              </a:defRPr>
            </a:lvl5pPr>
            <a:lvl6pPr marL="2416531" indent="0">
              <a:buNone/>
              <a:defRPr sz="1500">
                <a:solidFill>
                  <a:schemeClr val="tx1">
                    <a:tint val="75000"/>
                  </a:schemeClr>
                </a:solidFill>
              </a:defRPr>
            </a:lvl6pPr>
            <a:lvl7pPr marL="2899837" indent="0">
              <a:buNone/>
              <a:defRPr sz="1500">
                <a:solidFill>
                  <a:schemeClr val="tx1">
                    <a:tint val="75000"/>
                  </a:schemeClr>
                </a:solidFill>
              </a:defRPr>
            </a:lvl7pPr>
            <a:lvl8pPr marL="3383143" indent="0">
              <a:buNone/>
              <a:defRPr sz="1500">
                <a:solidFill>
                  <a:schemeClr val="tx1">
                    <a:tint val="75000"/>
                  </a:schemeClr>
                </a:solidFill>
              </a:defRPr>
            </a:lvl8pPr>
            <a:lvl9pPr marL="3866449"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A24C922-B48F-4E44-8DB9-8ED5C403FAAB}" type="datetime1">
              <a:rPr lang="en-US" smtClean="0"/>
              <a:t>7/8/15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6EE095-D139-854F-82E4-CFD8B9F0BAE6}" type="slidenum">
              <a:rPr lang="en-US" smtClean="0"/>
              <a:t>‹#›</a:t>
            </a:fld>
            <a:endParaRPr lang="en-US"/>
          </a:p>
        </p:txBody>
      </p:sp>
    </p:spTree>
    <p:extLst>
      <p:ext uri="{BB962C8B-B14F-4D97-AF65-F5344CB8AC3E}">
        <p14:creationId xmlns:p14="http://schemas.microsoft.com/office/powerpoint/2010/main" val="2790900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74321" y="2987040"/>
            <a:ext cx="2407920" cy="8447724"/>
          </a:xfrm>
        </p:spPr>
        <p:txBody>
          <a:bodyPr/>
          <a:lstStyle>
            <a:lvl1pPr>
              <a:defRPr sz="30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804161" y="2987040"/>
            <a:ext cx="2407920" cy="8447724"/>
          </a:xfrm>
        </p:spPr>
        <p:txBody>
          <a:bodyPr/>
          <a:lstStyle>
            <a:lvl1pPr>
              <a:defRPr sz="30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531C3A-F8A6-8A45-84E9-F02A3043BA07}" type="datetime1">
              <a:rPr lang="en-US" smtClean="0"/>
              <a:t>7/8/15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6EE095-D139-854F-82E4-CFD8B9F0BAE6}" type="slidenum">
              <a:rPr lang="en-US" smtClean="0"/>
              <a:t>‹#›</a:t>
            </a:fld>
            <a:endParaRPr lang="en-US"/>
          </a:p>
        </p:txBody>
      </p:sp>
    </p:spTree>
    <p:extLst>
      <p:ext uri="{BB962C8B-B14F-4D97-AF65-F5344CB8AC3E}">
        <p14:creationId xmlns:p14="http://schemas.microsoft.com/office/powerpoint/2010/main" val="4074267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5760" y="384493"/>
            <a:ext cx="6583680" cy="16002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65761" y="2149158"/>
            <a:ext cx="3232150" cy="895667"/>
          </a:xfrm>
        </p:spPr>
        <p:txBody>
          <a:bodyPr anchor="b"/>
          <a:lstStyle>
            <a:lvl1pPr marL="0" indent="0">
              <a:buNone/>
              <a:defRPr sz="2500" b="1"/>
            </a:lvl1pPr>
            <a:lvl2pPr marL="483306" indent="0">
              <a:buNone/>
              <a:defRPr sz="2100" b="1"/>
            </a:lvl2pPr>
            <a:lvl3pPr marL="966612" indent="0">
              <a:buNone/>
              <a:defRPr sz="1900" b="1"/>
            </a:lvl3pPr>
            <a:lvl4pPr marL="1449918" indent="0">
              <a:buNone/>
              <a:defRPr sz="1700" b="1"/>
            </a:lvl4pPr>
            <a:lvl5pPr marL="1933224" indent="0">
              <a:buNone/>
              <a:defRPr sz="1700" b="1"/>
            </a:lvl5pPr>
            <a:lvl6pPr marL="2416531" indent="0">
              <a:buNone/>
              <a:defRPr sz="1700" b="1"/>
            </a:lvl6pPr>
            <a:lvl7pPr marL="2899837" indent="0">
              <a:buNone/>
              <a:defRPr sz="1700" b="1"/>
            </a:lvl7pPr>
            <a:lvl8pPr marL="3383143" indent="0">
              <a:buNone/>
              <a:defRPr sz="1700" b="1"/>
            </a:lvl8pPr>
            <a:lvl9pPr marL="3866449"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365761" y="3044825"/>
            <a:ext cx="3232150" cy="5531803"/>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716021" y="2149158"/>
            <a:ext cx="3233420" cy="895667"/>
          </a:xfrm>
        </p:spPr>
        <p:txBody>
          <a:bodyPr anchor="b"/>
          <a:lstStyle>
            <a:lvl1pPr marL="0" indent="0">
              <a:buNone/>
              <a:defRPr sz="2500" b="1"/>
            </a:lvl1pPr>
            <a:lvl2pPr marL="483306" indent="0">
              <a:buNone/>
              <a:defRPr sz="2100" b="1"/>
            </a:lvl2pPr>
            <a:lvl3pPr marL="966612" indent="0">
              <a:buNone/>
              <a:defRPr sz="1900" b="1"/>
            </a:lvl3pPr>
            <a:lvl4pPr marL="1449918" indent="0">
              <a:buNone/>
              <a:defRPr sz="1700" b="1"/>
            </a:lvl4pPr>
            <a:lvl5pPr marL="1933224" indent="0">
              <a:buNone/>
              <a:defRPr sz="1700" b="1"/>
            </a:lvl5pPr>
            <a:lvl6pPr marL="2416531" indent="0">
              <a:buNone/>
              <a:defRPr sz="1700" b="1"/>
            </a:lvl6pPr>
            <a:lvl7pPr marL="2899837" indent="0">
              <a:buNone/>
              <a:defRPr sz="1700" b="1"/>
            </a:lvl7pPr>
            <a:lvl8pPr marL="3383143" indent="0">
              <a:buNone/>
              <a:defRPr sz="1700" b="1"/>
            </a:lvl8pPr>
            <a:lvl9pPr marL="3866449"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3716021" y="3044825"/>
            <a:ext cx="3233420" cy="5531803"/>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C459F10-6A32-5F49-BC91-4C9FD2101E22}" type="datetime1">
              <a:rPr lang="en-US" smtClean="0"/>
              <a:t>7/8/15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6EE095-D139-854F-82E4-CFD8B9F0BAE6}" type="slidenum">
              <a:rPr lang="en-US" smtClean="0"/>
              <a:t>‹#›</a:t>
            </a:fld>
            <a:endParaRPr lang="en-US"/>
          </a:p>
        </p:txBody>
      </p:sp>
    </p:spTree>
    <p:extLst>
      <p:ext uri="{BB962C8B-B14F-4D97-AF65-F5344CB8AC3E}">
        <p14:creationId xmlns:p14="http://schemas.microsoft.com/office/powerpoint/2010/main" val="3731104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C15722-A731-F344-8A3E-1C000B93E770}" type="datetime1">
              <a:rPr lang="en-US" smtClean="0"/>
              <a:t>7/8/15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6EE095-D139-854F-82E4-CFD8B9F0BAE6}" type="slidenum">
              <a:rPr lang="en-US" smtClean="0"/>
              <a:t>‹#›</a:t>
            </a:fld>
            <a:endParaRPr lang="en-US"/>
          </a:p>
        </p:txBody>
      </p:sp>
    </p:spTree>
    <p:extLst>
      <p:ext uri="{BB962C8B-B14F-4D97-AF65-F5344CB8AC3E}">
        <p14:creationId xmlns:p14="http://schemas.microsoft.com/office/powerpoint/2010/main" val="2898995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08B79C-C5E9-9D40-A29D-F695DBD49A1C}" type="datetime1">
              <a:rPr lang="en-US" smtClean="0"/>
              <a:t>7/8/15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6EE095-D139-854F-82E4-CFD8B9F0BAE6}" type="slidenum">
              <a:rPr lang="en-US" smtClean="0"/>
              <a:t>‹#›</a:t>
            </a:fld>
            <a:endParaRPr lang="en-US"/>
          </a:p>
        </p:txBody>
      </p:sp>
    </p:spTree>
    <p:extLst>
      <p:ext uri="{BB962C8B-B14F-4D97-AF65-F5344CB8AC3E}">
        <p14:creationId xmlns:p14="http://schemas.microsoft.com/office/powerpoint/2010/main" val="2772067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5760" y="382270"/>
            <a:ext cx="2406651" cy="1626870"/>
          </a:xfrm>
        </p:spPr>
        <p:txBody>
          <a:bodyPr anchor="b"/>
          <a:lstStyle>
            <a:lvl1pPr algn="l">
              <a:defRPr sz="2100" b="1"/>
            </a:lvl1pPr>
          </a:lstStyle>
          <a:p>
            <a:r>
              <a:rPr lang="en-US" smtClean="0"/>
              <a:t>Click to edit Master title style</a:t>
            </a:r>
            <a:endParaRPr lang="en-US"/>
          </a:p>
        </p:txBody>
      </p:sp>
      <p:sp>
        <p:nvSpPr>
          <p:cNvPr id="3" name="Content Placeholder 2"/>
          <p:cNvSpPr>
            <a:spLocks noGrp="1"/>
          </p:cNvSpPr>
          <p:nvPr>
            <p:ph idx="1"/>
          </p:nvPr>
        </p:nvSpPr>
        <p:spPr>
          <a:xfrm>
            <a:off x="2860040" y="382271"/>
            <a:ext cx="4089401" cy="8194359"/>
          </a:xfrm>
        </p:spPr>
        <p:txBody>
          <a:bodyPr/>
          <a:lstStyle>
            <a:lvl1pPr>
              <a:defRPr sz="3400"/>
            </a:lvl1pPr>
            <a:lvl2pPr>
              <a:defRPr sz="3000"/>
            </a:lvl2pPr>
            <a:lvl3pPr>
              <a:defRPr sz="25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65760" y="2009141"/>
            <a:ext cx="2406651" cy="6567489"/>
          </a:xfrm>
        </p:spPr>
        <p:txBody>
          <a:bodyPr/>
          <a:lstStyle>
            <a:lvl1pPr marL="0" indent="0">
              <a:buNone/>
              <a:defRPr sz="1500"/>
            </a:lvl1pPr>
            <a:lvl2pPr marL="483306" indent="0">
              <a:buNone/>
              <a:defRPr sz="1300"/>
            </a:lvl2pPr>
            <a:lvl3pPr marL="966612" indent="0">
              <a:buNone/>
              <a:defRPr sz="1100"/>
            </a:lvl3pPr>
            <a:lvl4pPr marL="1449918" indent="0">
              <a:buNone/>
              <a:defRPr sz="1000"/>
            </a:lvl4pPr>
            <a:lvl5pPr marL="1933224" indent="0">
              <a:buNone/>
              <a:defRPr sz="1000"/>
            </a:lvl5pPr>
            <a:lvl6pPr marL="2416531" indent="0">
              <a:buNone/>
              <a:defRPr sz="1000"/>
            </a:lvl6pPr>
            <a:lvl7pPr marL="2899837" indent="0">
              <a:buNone/>
              <a:defRPr sz="1000"/>
            </a:lvl7pPr>
            <a:lvl8pPr marL="3383143" indent="0">
              <a:buNone/>
              <a:defRPr sz="1000"/>
            </a:lvl8pPr>
            <a:lvl9pPr marL="386644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13A943-8AEE-194C-AA67-D8E6EF6EF074}" type="datetime1">
              <a:rPr lang="en-US" smtClean="0"/>
              <a:t>7/8/15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6EE095-D139-854F-82E4-CFD8B9F0BAE6}" type="slidenum">
              <a:rPr lang="en-US" smtClean="0"/>
              <a:t>‹#›</a:t>
            </a:fld>
            <a:endParaRPr lang="en-US"/>
          </a:p>
        </p:txBody>
      </p:sp>
    </p:spTree>
    <p:extLst>
      <p:ext uri="{BB962C8B-B14F-4D97-AF65-F5344CB8AC3E}">
        <p14:creationId xmlns:p14="http://schemas.microsoft.com/office/powerpoint/2010/main" val="1059845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3830" y="6720840"/>
            <a:ext cx="4389120" cy="793434"/>
          </a:xfrm>
        </p:spPr>
        <p:txBody>
          <a:bodyPr anchor="b"/>
          <a:lstStyle>
            <a:lvl1pPr algn="l">
              <a:defRPr sz="2100" b="1"/>
            </a:lvl1pPr>
          </a:lstStyle>
          <a:p>
            <a:r>
              <a:rPr lang="en-US" smtClean="0"/>
              <a:t>Click to edit Master title style</a:t>
            </a:r>
            <a:endParaRPr lang="en-US"/>
          </a:p>
        </p:txBody>
      </p:sp>
      <p:sp>
        <p:nvSpPr>
          <p:cNvPr id="3" name="Picture Placeholder 2"/>
          <p:cNvSpPr>
            <a:spLocks noGrp="1"/>
          </p:cNvSpPr>
          <p:nvPr>
            <p:ph type="pic" idx="1"/>
          </p:nvPr>
        </p:nvSpPr>
        <p:spPr>
          <a:xfrm>
            <a:off x="1433830" y="857885"/>
            <a:ext cx="4389120" cy="5760720"/>
          </a:xfrm>
        </p:spPr>
        <p:txBody>
          <a:bodyPr/>
          <a:lstStyle>
            <a:lvl1pPr marL="0" indent="0">
              <a:buNone/>
              <a:defRPr sz="3400"/>
            </a:lvl1pPr>
            <a:lvl2pPr marL="483306" indent="0">
              <a:buNone/>
              <a:defRPr sz="3000"/>
            </a:lvl2pPr>
            <a:lvl3pPr marL="966612" indent="0">
              <a:buNone/>
              <a:defRPr sz="2500"/>
            </a:lvl3pPr>
            <a:lvl4pPr marL="1449918" indent="0">
              <a:buNone/>
              <a:defRPr sz="2100"/>
            </a:lvl4pPr>
            <a:lvl5pPr marL="1933224" indent="0">
              <a:buNone/>
              <a:defRPr sz="2100"/>
            </a:lvl5pPr>
            <a:lvl6pPr marL="2416531" indent="0">
              <a:buNone/>
              <a:defRPr sz="2100"/>
            </a:lvl6pPr>
            <a:lvl7pPr marL="2899837" indent="0">
              <a:buNone/>
              <a:defRPr sz="2100"/>
            </a:lvl7pPr>
            <a:lvl8pPr marL="3383143" indent="0">
              <a:buNone/>
              <a:defRPr sz="2100"/>
            </a:lvl8pPr>
            <a:lvl9pPr marL="3866449" indent="0">
              <a:buNone/>
              <a:defRPr sz="2100"/>
            </a:lvl9pPr>
          </a:lstStyle>
          <a:p>
            <a:endParaRPr lang="en-US"/>
          </a:p>
        </p:txBody>
      </p:sp>
      <p:sp>
        <p:nvSpPr>
          <p:cNvPr id="4" name="Text Placeholder 3"/>
          <p:cNvSpPr>
            <a:spLocks noGrp="1"/>
          </p:cNvSpPr>
          <p:nvPr>
            <p:ph type="body" sz="half" idx="2"/>
          </p:nvPr>
        </p:nvSpPr>
        <p:spPr>
          <a:xfrm>
            <a:off x="1433830" y="7514274"/>
            <a:ext cx="4389120" cy="1126806"/>
          </a:xfrm>
        </p:spPr>
        <p:txBody>
          <a:bodyPr/>
          <a:lstStyle>
            <a:lvl1pPr marL="0" indent="0">
              <a:buNone/>
              <a:defRPr sz="1500"/>
            </a:lvl1pPr>
            <a:lvl2pPr marL="483306" indent="0">
              <a:buNone/>
              <a:defRPr sz="1300"/>
            </a:lvl2pPr>
            <a:lvl3pPr marL="966612" indent="0">
              <a:buNone/>
              <a:defRPr sz="1100"/>
            </a:lvl3pPr>
            <a:lvl4pPr marL="1449918" indent="0">
              <a:buNone/>
              <a:defRPr sz="1000"/>
            </a:lvl4pPr>
            <a:lvl5pPr marL="1933224" indent="0">
              <a:buNone/>
              <a:defRPr sz="1000"/>
            </a:lvl5pPr>
            <a:lvl6pPr marL="2416531" indent="0">
              <a:buNone/>
              <a:defRPr sz="1000"/>
            </a:lvl6pPr>
            <a:lvl7pPr marL="2899837" indent="0">
              <a:buNone/>
              <a:defRPr sz="1000"/>
            </a:lvl7pPr>
            <a:lvl8pPr marL="3383143" indent="0">
              <a:buNone/>
              <a:defRPr sz="1000"/>
            </a:lvl8pPr>
            <a:lvl9pPr marL="386644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E4103C-D309-A34D-B415-BA10B37EED9C}" type="datetime1">
              <a:rPr lang="en-US" smtClean="0"/>
              <a:t>7/8/15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6EE095-D139-854F-82E4-CFD8B9F0BAE6}" type="slidenum">
              <a:rPr lang="en-US" smtClean="0"/>
              <a:t>‹#›</a:t>
            </a:fld>
            <a:endParaRPr lang="en-US"/>
          </a:p>
        </p:txBody>
      </p:sp>
    </p:spTree>
    <p:extLst>
      <p:ext uri="{BB962C8B-B14F-4D97-AF65-F5344CB8AC3E}">
        <p14:creationId xmlns:p14="http://schemas.microsoft.com/office/powerpoint/2010/main" val="12522324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5760" y="384493"/>
            <a:ext cx="6583680" cy="1600200"/>
          </a:xfrm>
          <a:prstGeom prst="rect">
            <a:avLst/>
          </a:prstGeom>
        </p:spPr>
        <p:txBody>
          <a:bodyPr vert="horz" lIns="96661" tIns="48331" rIns="96661" bIns="4833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65760" y="2240282"/>
            <a:ext cx="6583680" cy="6336348"/>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65760" y="8898891"/>
            <a:ext cx="1706880" cy="511175"/>
          </a:xfrm>
          <a:prstGeom prst="rect">
            <a:avLst/>
          </a:prstGeom>
        </p:spPr>
        <p:txBody>
          <a:bodyPr vert="horz" lIns="96661" tIns="48331" rIns="96661" bIns="48331" rtlCol="0" anchor="ctr"/>
          <a:lstStyle>
            <a:lvl1pPr algn="l">
              <a:defRPr sz="1300">
                <a:solidFill>
                  <a:schemeClr val="tx1">
                    <a:tint val="75000"/>
                  </a:schemeClr>
                </a:solidFill>
              </a:defRPr>
            </a:lvl1pPr>
          </a:lstStyle>
          <a:p>
            <a:fld id="{90F0D2F7-E726-AB46-A851-3E7B888D20B2}" type="datetime1">
              <a:rPr lang="en-US" smtClean="0"/>
              <a:t>7/8/15</a:t>
            </a:fld>
            <a:endParaRPr lang="en-US"/>
          </a:p>
        </p:txBody>
      </p:sp>
      <p:sp>
        <p:nvSpPr>
          <p:cNvPr id="5" name="Footer Placeholder 4"/>
          <p:cNvSpPr>
            <a:spLocks noGrp="1"/>
          </p:cNvSpPr>
          <p:nvPr>
            <p:ph type="ftr" sz="quarter" idx="3"/>
          </p:nvPr>
        </p:nvSpPr>
        <p:spPr>
          <a:xfrm>
            <a:off x="2499360" y="8898891"/>
            <a:ext cx="2316480" cy="511175"/>
          </a:xfrm>
          <a:prstGeom prst="rect">
            <a:avLst/>
          </a:prstGeom>
        </p:spPr>
        <p:txBody>
          <a:bodyPr vert="horz" lIns="96661" tIns="48331" rIns="96661" bIns="48331" rtlCol="0" anchor="ctr"/>
          <a:lstStyle>
            <a:lvl1pPr algn="ctr">
              <a:defRPr sz="1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242560" y="8898891"/>
            <a:ext cx="1706880" cy="511175"/>
          </a:xfrm>
          <a:prstGeom prst="rect">
            <a:avLst/>
          </a:prstGeom>
        </p:spPr>
        <p:txBody>
          <a:bodyPr vert="horz" lIns="96661" tIns="48331" rIns="96661" bIns="48331" rtlCol="0" anchor="ctr"/>
          <a:lstStyle>
            <a:lvl1pPr algn="r">
              <a:defRPr sz="1300">
                <a:solidFill>
                  <a:schemeClr val="tx1">
                    <a:tint val="75000"/>
                  </a:schemeClr>
                </a:solidFill>
              </a:defRPr>
            </a:lvl1pPr>
          </a:lstStyle>
          <a:p>
            <a:fld id="{B16EE095-D139-854F-82E4-CFD8B9F0BAE6}" type="slidenum">
              <a:rPr lang="en-US" smtClean="0"/>
              <a:t>‹#›</a:t>
            </a:fld>
            <a:endParaRPr lang="en-US"/>
          </a:p>
        </p:txBody>
      </p:sp>
    </p:spTree>
    <p:extLst>
      <p:ext uri="{BB962C8B-B14F-4D97-AF65-F5344CB8AC3E}">
        <p14:creationId xmlns:p14="http://schemas.microsoft.com/office/powerpoint/2010/main" val="27018639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83306" rtl="0" eaLnBrk="1" latinLnBrk="0" hangingPunct="1">
        <a:spcBef>
          <a:spcPct val="0"/>
        </a:spcBef>
        <a:buNone/>
        <a:defRPr sz="4700" kern="1200">
          <a:solidFill>
            <a:schemeClr val="tx1"/>
          </a:solidFill>
          <a:latin typeface="+mj-lt"/>
          <a:ea typeface="+mj-ea"/>
          <a:cs typeface="+mj-cs"/>
        </a:defRPr>
      </a:lvl1pPr>
    </p:titleStyle>
    <p:bodyStyle>
      <a:lvl1pPr marL="362480" indent="-362480" algn="l" defTabSz="483306" rtl="0" eaLnBrk="1" latinLnBrk="0" hangingPunct="1">
        <a:spcBef>
          <a:spcPct val="20000"/>
        </a:spcBef>
        <a:buFont typeface="Arial"/>
        <a:buChar char="•"/>
        <a:defRPr sz="3400" kern="1200">
          <a:solidFill>
            <a:schemeClr val="tx1"/>
          </a:solidFill>
          <a:latin typeface="+mn-lt"/>
          <a:ea typeface="+mn-ea"/>
          <a:cs typeface="+mn-cs"/>
        </a:defRPr>
      </a:lvl1pPr>
      <a:lvl2pPr marL="785372" indent="-302066" algn="l" defTabSz="483306" rtl="0" eaLnBrk="1" latinLnBrk="0" hangingPunct="1">
        <a:spcBef>
          <a:spcPct val="20000"/>
        </a:spcBef>
        <a:buFont typeface="Arial"/>
        <a:buChar char="–"/>
        <a:defRPr sz="3000" kern="1200">
          <a:solidFill>
            <a:schemeClr val="tx1"/>
          </a:solidFill>
          <a:latin typeface="+mn-lt"/>
          <a:ea typeface="+mn-ea"/>
          <a:cs typeface="+mn-cs"/>
        </a:defRPr>
      </a:lvl2pPr>
      <a:lvl3pPr marL="1208265" indent="-241653" algn="l" defTabSz="483306" rtl="0" eaLnBrk="1" latinLnBrk="0" hangingPunct="1">
        <a:spcBef>
          <a:spcPct val="20000"/>
        </a:spcBef>
        <a:buFont typeface="Arial"/>
        <a:buChar char="•"/>
        <a:defRPr sz="2500" kern="1200">
          <a:solidFill>
            <a:schemeClr val="tx1"/>
          </a:solidFill>
          <a:latin typeface="+mn-lt"/>
          <a:ea typeface="+mn-ea"/>
          <a:cs typeface="+mn-cs"/>
        </a:defRPr>
      </a:lvl3pPr>
      <a:lvl4pPr marL="1691571" indent="-241653" algn="l" defTabSz="483306" rtl="0" eaLnBrk="1" latinLnBrk="0" hangingPunct="1">
        <a:spcBef>
          <a:spcPct val="20000"/>
        </a:spcBef>
        <a:buFont typeface="Arial"/>
        <a:buChar char="–"/>
        <a:defRPr sz="2100" kern="1200">
          <a:solidFill>
            <a:schemeClr val="tx1"/>
          </a:solidFill>
          <a:latin typeface="+mn-lt"/>
          <a:ea typeface="+mn-ea"/>
          <a:cs typeface="+mn-cs"/>
        </a:defRPr>
      </a:lvl4pPr>
      <a:lvl5pPr marL="2174878" indent="-241653" algn="l" defTabSz="483306" rtl="0" eaLnBrk="1" latinLnBrk="0" hangingPunct="1">
        <a:spcBef>
          <a:spcPct val="20000"/>
        </a:spcBef>
        <a:buFont typeface="Arial"/>
        <a:buChar char="»"/>
        <a:defRPr sz="2100" kern="1200">
          <a:solidFill>
            <a:schemeClr val="tx1"/>
          </a:solidFill>
          <a:latin typeface="+mn-lt"/>
          <a:ea typeface="+mn-ea"/>
          <a:cs typeface="+mn-cs"/>
        </a:defRPr>
      </a:lvl5pPr>
      <a:lvl6pPr marL="2658184" indent="-241653" algn="l" defTabSz="483306" rtl="0" eaLnBrk="1" latinLnBrk="0" hangingPunct="1">
        <a:spcBef>
          <a:spcPct val="20000"/>
        </a:spcBef>
        <a:buFont typeface="Arial"/>
        <a:buChar char="•"/>
        <a:defRPr sz="2100" kern="1200">
          <a:solidFill>
            <a:schemeClr val="tx1"/>
          </a:solidFill>
          <a:latin typeface="+mn-lt"/>
          <a:ea typeface="+mn-ea"/>
          <a:cs typeface="+mn-cs"/>
        </a:defRPr>
      </a:lvl6pPr>
      <a:lvl7pPr marL="3141490" indent="-241653" algn="l" defTabSz="483306" rtl="0" eaLnBrk="1" latinLnBrk="0" hangingPunct="1">
        <a:spcBef>
          <a:spcPct val="20000"/>
        </a:spcBef>
        <a:buFont typeface="Arial"/>
        <a:buChar char="•"/>
        <a:defRPr sz="2100" kern="1200">
          <a:solidFill>
            <a:schemeClr val="tx1"/>
          </a:solidFill>
          <a:latin typeface="+mn-lt"/>
          <a:ea typeface="+mn-ea"/>
          <a:cs typeface="+mn-cs"/>
        </a:defRPr>
      </a:lvl7pPr>
      <a:lvl8pPr marL="3624796" indent="-241653" algn="l" defTabSz="483306" rtl="0" eaLnBrk="1" latinLnBrk="0" hangingPunct="1">
        <a:spcBef>
          <a:spcPct val="20000"/>
        </a:spcBef>
        <a:buFont typeface="Arial"/>
        <a:buChar char="•"/>
        <a:defRPr sz="2100" kern="1200">
          <a:solidFill>
            <a:schemeClr val="tx1"/>
          </a:solidFill>
          <a:latin typeface="+mn-lt"/>
          <a:ea typeface="+mn-ea"/>
          <a:cs typeface="+mn-cs"/>
        </a:defRPr>
      </a:lvl8pPr>
      <a:lvl9pPr marL="4108102" indent="-241653" algn="l" defTabSz="483306" rtl="0" eaLnBrk="1" latinLnBrk="0" hangingPunct="1">
        <a:spcBef>
          <a:spcPct val="20000"/>
        </a:spcBef>
        <a:buFont typeface="Arial"/>
        <a:buChar char="•"/>
        <a:defRPr sz="2100" kern="1200">
          <a:solidFill>
            <a:schemeClr val="tx1"/>
          </a:solidFill>
          <a:latin typeface="+mn-lt"/>
          <a:ea typeface="+mn-ea"/>
          <a:cs typeface="+mn-cs"/>
        </a:defRPr>
      </a:lvl9pPr>
    </p:bodyStyle>
    <p:otherStyle>
      <a:defPPr>
        <a:defRPr lang="en-US"/>
      </a:defPPr>
      <a:lvl1pPr marL="0" algn="l" defTabSz="483306" rtl="0" eaLnBrk="1" latinLnBrk="0" hangingPunct="1">
        <a:defRPr sz="1900" kern="1200">
          <a:solidFill>
            <a:schemeClr val="tx1"/>
          </a:solidFill>
          <a:latin typeface="+mn-lt"/>
          <a:ea typeface="+mn-ea"/>
          <a:cs typeface="+mn-cs"/>
        </a:defRPr>
      </a:lvl1pPr>
      <a:lvl2pPr marL="483306" algn="l" defTabSz="483306" rtl="0" eaLnBrk="1" latinLnBrk="0" hangingPunct="1">
        <a:defRPr sz="1900" kern="1200">
          <a:solidFill>
            <a:schemeClr val="tx1"/>
          </a:solidFill>
          <a:latin typeface="+mn-lt"/>
          <a:ea typeface="+mn-ea"/>
          <a:cs typeface="+mn-cs"/>
        </a:defRPr>
      </a:lvl2pPr>
      <a:lvl3pPr marL="966612" algn="l" defTabSz="483306" rtl="0" eaLnBrk="1" latinLnBrk="0" hangingPunct="1">
        <a:defRPr sz="1900" kern="1200">
          <a:solidFill>
            <a:schemeClr val="tx1"/>
          </a:solidFill>
          <a:latin typeface="+mn-lt"/>
          <a:ea typeface="+mn-ea"/>
          <a:cs typeface="+mn-cs"/>
        </a:defRPr>
      </a:lvl3pPr>
      <a:lvl4pPr marL="1449918" algn="l" defTabSz="483306" rtl="0" eaLnBrk="1" latinLnBrk="0" hangingPunct="1">
        <a:defRPr sz="1900" kern="1200">
          <a:solidFill>
            <a:schemeClr val="tx1"/>
          </a:solidFill>
          <a:latin typeface="+mn-lt"/>
          <a:ea typeface="+mn-ea"/>
          <a:cs typeface="+mn-cs"/>
        </a:defRPr>
      </a:lvl4pPr>
      <a:lvl5pPr marL="1933224" algn="l" defTabSz="483306" rtl="0" eaLnBrk="1" latinLnBrk="0" hangingPunct="1">
        <a:defRPr sz="1900" kern="1200">
          <a:solidFill>
            <a:schemeClr val="tx1"/>
          </a:solidFill>
          <a:latin typeface="+mn-lt"/>
          <a:ea typeface="+mn-ea"/>
          <a:cs typeface="+mn-cs"/>
        </a:defRPr>
      </a:lvl5pPr>
      <a:lvl6pPr marL="2416531" algn="l" defTabSz="483306" rtl="0" eaLnBrk="1" latinLnBrk="0" hangingPunct="1">
        <a:defRPr sz="1900" kern="1200">
          <a:solidFill>
            <a:schemeClr val="tx1"/>
          </a:solidFill>
          <a:latin typeface="+mn-lt"/>
          <a:ea typeface="+mn-ea"/>
          <a:cs typeface="+mn-cs"/>
        </a:defRPr>
      </a:lvl6pPr>
      <a:lvl7pPr marL="2899837" algn="l" defTabSz="483306" rtl="0" eaLnBrk="1" latinLnBrk="0" hangingPunct="1">
        <a:defRPr sz="1900" kern="1200">
          <a:solidFill>
            <a:schemeClr val="tx1"/>
          </a:solidFill>
          <a:latin typeface="+mn-lt"/>
          <a:ea typeface="+mn-ea"/>
          <a:cs typeface="+mn-cs"/>
        </a:defRPr>
      </a:lvl7pPr>
      <a:lvl8pPr marL="3383143" algn="l" defTabSz="483306" rtl="0" eaLnBrk="1" latinLnBrk="0" hangingPunct="1">
        <a:defRPr sz="1900" kern="1200">
          <a:solidFill>
            <a:schemeClr val="tx1"/>
          </a:solidFill>
          <a:latin typeface="+mn-lt"/>
          <a:ea typeface="+mn-ea"/>
          <a:cs typeface="+mn-cs"/>
        </a:defRPr>
      </a:lvl8pPr>
      <a:lvl9pPr marL="3866449" algn="l" defTabSz="483306"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tiff"/></Relationships>
</file>

<file path=ppt/slides/_rels/slide10.xml.rels><?xml version="1.0" encoding="UTF-8" standalone="yes"?>
<Relationships xmlns="http://schemas.openxmlformats.org/package/2006/relationships"><Relationship Id="rId3" Type="http://schemas.openxmlformats.org/officeDocument/2006/relationships/image" Target="../media/image46.tiff"/><Relationship Id="rId4" Type="http://schemas.openxmlformats.org/officeDocument/2006/relationships/image" Target="../media/image47.tiff"/><Relationship Id="rId5" Type="http://schemas.openxmlformats.org/officeDocument/2006/relationships/image" Target="../media/image48.tiff"/><Relationship Id="rId1" Type="http://schemas.openxmlformats.org/officeDocument/2006/relationships/slideLayout" Target="../slideLayouts/slideLayout7.xml"/><Relationship Id="rId2" Type="http://schemas.openxmlformats.org/officeDocument/2006/relationships/image" Target="../media/image45.tiff"/></Relationships>
</file>

<file path=ppt/slides/_rels/slide11.xml.rels><?xml version="1.0" encoding="UTF-8" standalone="yes"?>
<Relationships xmlns="http://schemas.openxmlformats.org/package/2006/relationships"><Relationship Id="rId3" Type="http://schemas.openxmlformats.org/officeDocument/2006/relationships/image" Target="../media/image50.tiff"/><Relationship Id="rId4" Type="http://schemas.openxmlformats.org/officeDocument/2006/relationships/image" Target="../media/image51.tiff"/><Relationship Id="rId5" Type="http://schemas.openxmlformats.org/officeDocument/2006/relationships/image" Target="../media/image52.tiff"/><Relationship Id="rId6" Type="http://schemas.openxmlformats.org/officeDocument/2006/relationships/image" Target="../media/image53.tiff"/><Relationship Id="rId7" Type="http://schemas.openxmlformats.org/officeDocument/2006/relationships/image" Target="../media/image54.tiff"/><Relationship Id="rId8" Type="http://schemas.openxmlformats.org/officeDocument/2006/relationships/image" Target="../media/image55.tiff"/><Relationship Id="rId1" Type="http://schemas.openxmlformats.org/officeDocument/2006/relationships/slideLayout" Target="../slideLayouts/slideLayout7.xml"/><Relationship Id="rId2" Type="http://schemas.openxmlformats.org/officeDocument/2006/relationships/image" Target="../media/image49.tiff"/></Relationships>
</file>

<file path=ppt/slides/_rels/slide12.xml.rels><?xml version="1.0" encoding="UTF-8" standalone="yes"?>
<Relationships xmlns="http://schemas.openxmlformats.org/package/2006/relationships"><Relationship Id="rId3" Type="http://schemas.openxmlformats.org/officeDocument/2006/relationships/image" Target="../media/image57.tiff"/><Relationship Id="rId4" Type="http://schemas.openxmlformats.org/officeDocument/2006/relationships/image" Target="../media/image58.tiff"/><Relationship Id="rId5" Type="http://schemas.openxmlformats.org/officeDocument/2006/relationships/image" Target="../media/image59.tiff"/><Relationship Id="rId6" Type="http://schemas.openxmlformats.org/officeDocument/2006/relationships/image" Target="../media/image60.tiff"/><Relationship Id="rId7" Type="http://schemas.openxmlformats.org/officeDocument/2006/relationships/image" Target="../media/image61.tiff"/><Relationship Id="rId1" Type="http://schemas.openxmlformats.org/officeDocument/2006/relationships/slideLayout" Target="../slideLayouts/slideLayout7.xml"/><Relationship Id="rId2" Type="http://schemas.openxmlformats.org/officeDocument/2006/relationships/image" Target="../media/image56.tiff"/></Relationships>
</file>

<file path=ppt/slides/_rels/slide13.xml.rels><?xml version="1.0" encoding="UTF-8" standalone="yes"?>
<Relationships xmlns="http://schemas.openxmlformats.org/package/2006/relationships"><Relationship Id="rId3" Type="http://schemas.openxmlformats.org/officeDocument/2006/relationships/image" Target="../media/image63.tiff"/><Relationship Id="rId4" Type="http://schemas.openxmlformats.org/officeDocument/2006/relationships/image" Target="../media/image9.tiff"/><Relationship Id="rId1" Type="http://schemas.openxmlformats.org/officeDocument/2006/relationships/slideLayout" Target="../slideLayouts/slideLayout7.xml"/><Relationship Id="rId2" Type="http://schemas.openxmlformats.org/officeDocument/2006/relationships/image" Target="../media/image62.tiff"/></Relationships>
</file>

<file path=ppt/slides/_rels/slide14.xml.rels><?xml version="1.0" encoding="UTF-8" standalone="yes"?>
<Relationships xmlns="http://schemas.openxmlformats.org/package/2006/relationships"><Relationship Id="rId3" Type="http://schemas.openxmlformats.org/officeDocument/2006/relationships/image" Target="../media/image64.tiff"/><Relationship Id="rId4" Type="http://schemas.openxmlformats.org/officeDocument/2006/relationships/image" Target="../media/image65.tiff"/><Relationship Id="rId5" Type="http://schemas.openxmlformats.org/officeDocument/2006/relationships/image" Target="../media/image66.tiff"/><Relationship Id="rId6" Type="http://schemas.openxmlformats.org/officeDocument/2006/relationships/image" Target="../media/image67.tiff"/><Relationship Id="rId7" Type="http://schemas.openxmlformats.org/officeDocument/2006/relationships/image" Target="../media/image68.tiff"/><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3" Type="http://schemas.openxmlformats.org/officeDocument/2006/relationships/image" Target="../media/image70.tiff"/><Relationship Id="rId4" Type="http://schemas.openxmlformats.org/officeDocument/2006/relationships/image" Target="../media/image71.tiff"/><Relationship Id="rId5" Type="http://schemas.openxmlformats.org/officeDocument/2006/relationships/image" Target="../media/image72.tiff"/><Relationship Id="rId1" Type="http://schemas.openxmlformats.org/officeDocument/2006/relationships/slideLayout" Target="../slideLayouts/slideLayout7.xml"/><Relationship Id="rId2" Type="http://schemas.openxmlformats.org/officeDocument/2006/relationships/image" Target="../media/image69.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tiff"/><Relationship Id="rId3" Type="http://schemas.openxmlformats.org/officeDocument/2006/relationships/image" Target="../media/image74.tiff"/></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5" Type="http://schemas.openxmlformats.org/officeDocument/2006/relationships/image" Target="../media/image5.tiff"/><Relationship Id="rId1" Type="http://schemas.openxmlformats.org/officeDocument/2006/relationships/slideLayout" Target="../slideLayouts/slideLayout7.xml"/><Relationship Id="rId2" Type="http://schemas.openxmlformats.org/officeDocument/2006/relationships/image" Target="../media/image2.tiff"/></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8.tiff"/><Relationship Id="rId5" Type="http://schemas.openxmlformats.org/officeDocument/2006/relationships/image" Target="../media/image9.tiff"/><Relationship Id="rId6" Type="http://schemas.openxmlformats.org/officeDocument/2006/relationships/image" Target="../media/image10.tiff"/><Relationship Id="rId7" Type="http://schemas.openxmlformats.org/officeDocument/2006/relationships/image" Target="../media/image11.tiff"/><Relationship Id="rId1" Type="http://schemas.openxmlformats.org/officeDocument/2006/relationships/slideLayout" Target="../slideLayouts/slideLayout7.xml"/><Relationship Id="rId2" Type="http://schemas.openxmlformats.org/officeDocument/2006/relationships/image" Target="../media/image6.tiff"/></Relationships>
</file>

<file path=ppt/slides/_rels/slide4.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4.tiff"/><Relationship Id="rId5" Type="http://schemas.openxmlformats.org/officeDocument/2006/relationships/image" Target="../media/image15.tiff"/><Relationship Id="rId6" Type="http://schemas.openxmlformats.org/officeDocument/2006/relationships/image" Target="../media/image16.tiff"/><Relationship Id="rId7" Type="http://schemas.openxmlformats.org/officeDocument/2006/relationships/image" Target="../media/image17.tiff"/><Relationship Id="rId1" Type="http://schemas.openxmlformats.org/officeDocument/2006/relationships/slideLayout" Target="../slideLayouts/slideLayout7.xml"/><Relationship Id="rId2" Type="http://schemas.openxmlformats.org/officeDocument/2006/relationships/image" Target="../media/image12.tiff"/></Relationships>
</file>

<file path=ppt/slides/_rels/slide5.xml.rels><?xml version="1.0" encoding="UTF-8" standalone="yes"?>
<Relationships xmlns="http://schemas.openxmlformats.org/package/2006/relationships"><Relationship Id="rId3" Type="http://schemas.openxmlformats.org/officeDocument/2006/relationships/image" Target="../media/image19.tiff"/><Relationship Id="rId4" Type="http://schemas.openxmlformats.org/officeDocument/2006/relationships/image" Target="../media/image20.tiff"/><Relationship Id="rId5" Type="http://schemas.openxmlformats.org/officeDocument/2006/relationships/image" Target="../media/image21.tiff"/><Relationship Id="rId1" Type="http://schemas.openxmlformats.org/officeDocument/2006/relationships/slideLayout" Target="../slideLayouts/slideLayout7.xml"/><Relationship Id="rId2" Type="http://schemas.openxmlformats.org/officeDocument/2006/relationships/image" Target="../media/image18.tiff"/></Relationships>
</file>

<file path=ppt/slides/_rels/slide6.xml.rels><?xml version="1.0" encoding="UTF-8" standalone="yes"?>
<Relationships xmlns="http://schemas.openxmlformats.org/package/2006/relationships"><Relationship Id="rId3" Type="http://schemas.openxmlformats.org/officeDocument/2006/relationships/image" Target="../media/image23.tiff"/><Relationship Id="rId4" Type="http://schemas.openxmlformats.org/officeDocument/2006/relationships/image" Target="../media/image24.tiff"/><Relationship Id="rId1" Type="http://schemas.openxmlformats.org/officeDocument/2006/relationships/slideLayout" Target="../slideLayouts/slideLayout7.xml"/><Relationship Id="rId2" Type="http://schemas.openxmlformats.org/officeDocument/2006/relationships/image" Target="../media/image22.tiff"/></Relationships>
</file>

<file path=ppt/slides/_rels/slide7.xml.rels><?xml version="1.0" encoding="UTF-8" standalone="yes"?>
<Relationships xmlns="http://schemas.openxmlformats.org/package/2006/relationships"><Relationship Id="rId3" Type="http://schemas.openxmlformats.org/officeDocument/2006/relationships/image" Target="../media/image26.tiff"/><Relationship Id="rId4" Type="http://schemas.openxmlformats.org/officeDocument/2006/relationships/image" Target="../media/image27.tiff"/><Relationship Id="rId5" Type="http://schemas.openxmlformats.org/officeDocument/2006/relationships/image" Target="../media/image28.tiff"/><Relationship Id="rId6" Type="http://schemas.openxmlformats.org/officeDocument/2006/relationships/image" Target="../media/image29.tiff"/><Relationship Id="rId7" Type="http://schemas.openxmlformats.org/officeDocument/2006/relationships/image" Target="../media/image30.tif"/><Relationship Id="rId8" Type="http://schemas.openxmlformats.org/officeDocument/2006/relationships/image" Target="../media/image31.tiff"/><Relationship Id="rId9" Type="http://schemas.openxmlformats.org/officeDocument/2006/relationships/image" Target="../media/image32.tiff"/><Relationship Id="rId1" Type="http://schemas.openxmlformats.org/officeDocument/2006/relationships/slideLayout" Target="../slideLayouts/slideLayout7.xml"/><Relationship Id="rId2" Type="http://schemas.openxmlformats.org/officeDocument/2006/relationships/image" Target="../media/image25.tiff"/></Relationships>
</file>

<file path=ppt/slides/_rels/slide8.xml.rels><?xml version="1.0" encoding="UTF-8" standalone="yes"?>
<Relationships xmlns="http://schemas.openxmlformats.org/package/2006/relationships"><Relationship Id="rId3" Type="http://schemas.openxmlformats.org/officeDocument/2006/relationships/image" Target="../media/image34.tif"/><Relationship Id="rId4" Type="http://schemas.openxmlformats.org/officeDocument/2006/relationships/image" Target="../media/image35.tif"/><Relationship Id="rId5" Type="http://schemas.openxmlformats.org/officeDocument/2006/relationships/image" Target="../media/image36.tiff"/><Relationship Id="rId6" Type="http://schemas.openxmlformats.org/officeDocument/2006/relationships/image" Target="../media/image37.tiff"/><Relationship Id="rId7" Type="http://schemas.openxmlformats.org/officeDocument/2006/relationships/image" Target="../media/image38.tiff"/><Relationship Id="rId8" Type="http://schemas.openxmlformats.org/officeDocument/2006/relationships/image" Target="../media/image39.tiff"/><Relationship Id="rId1" Type="http://schemas.openxmlformats.org/officeDocument/2006/relationships/slideLayout" Target="../slideLayouts/slideLayout7.xml"/><Relationship Id="rId2" Type="http://schemas.openxmlformats.org/officeDocument/2006/relationships/image" Target="../media/image33.tiff"/></Relationships>
</file>

<file path=ppt/slides/_rels/slide9.xml.rels><?xml version="1.0" encoding="UTF-8" standalone="yes"?>
<Relationships xmlns="http://schemas.openxmlformats.org/package/2006/relationships"><Relationship Id="rId3" Type="http://schemas.openxmlformats.org/officeDocument/2006/relationships/image" Target="../media/image41.tiff"/><Relationship Id="rId4" Type="http://schemas.openxmlformats.org/officeDocument/2006/relationships/image" Target="../media/image42.tiff"/><Relationship Id="rId5" Type="http://schemas.openxmlformats.org/officeDocument/2006/relationships/image" Target="../media/image43.tiff"/><Relationship Id="rId6" Type="http://schemas.openxmlformats.org/officeDocument/2006/relationships/image" Target="../media/image44.tiff"/><Relationship Id="rId1" Type="http://schemas.openxmlformats.org/officeDocument/2006/relationships/slideLayout" Target="../slideLayouts/slideLayout7.xml"/><Relationship Id="rId2" Type="http://schemas.openxmlformats.org/officeDocument/2006/relationships/image" Target="../media/image4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odopen.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644"/>
            <a:ext cx="7315200" cy="4720956"/>
          </a:xfrm>
          <a:prstGeom prst="rect">
            <a:avLst/>
          </a:prstGeom>
        </p:spPr>
      </p:pic>
      <p:sp>
        <p:nvSpPr>
          <p:cNvPr id="5" name="TextBox 4"/>
          <p:cNvSpPr txBox="1"/>
          <p:nvPr/>
        </p:nvSpPr>
        <p:spPr>
          <a:xfrm>
            <a:off x="0" y="5260428"/>
            <a:ext cx="7315200" cy="2714589"/>
          </a:xfrm>
          <a:prstGeom prst="rect">
            <a:avLst/>
          </a:prstGeom>
          <a:noFill/>
        </p:spPr>
        <p:txBody>
          <a:bodyPr wrap="square" lIns="96661" tIns="48331" rIns="96661" bIns="48331" rtlCol="0">
            <a:spAutoFit/>
          </a:bodyPr>
          <a:lstStyle/>
          <a:p>
            <a:r>
              <a:rPr lang="en-US" dirty="0" smtClean="0"/>
              <a:t>Type ‘3dmod’ at your terminal window. This will allow you to open various kinds of image files (tilt-series, tomograms, montages, 2D images, </a:t>
            </a:r>
            <a:r>
              <a:rPr lang="en-US" dirty="0" err="1" smtClean="0"/>
              <a:t>etc</a:t>
            </a:r>
            <a:r>
              <a:rPr lang="en-US" dirty="0" smtClean="0"/>
              <a:t>) and models (3dmod models only)</a:t>
            </a:r>
          </a:p>
          <a:p>
            <a:endParaRPr lang="en-US" dirty="0"/>
          </a:p>
          <a:p>
            <a:r>
              <a:rPr lang="en-US" dirty="0" smtClean="0"/>
              <a:t>Select </a:t>
            </a:r>
            <a:r>
              <a:rPr lang="en-US" dirty="0" err="1" smtClean="0"/>
              <a:t>ivemcut.rec</a:t>
            </a:r>
            <a:r>
              <a:rPr lang="en-US" dirty="0" smtClean="0"/>
              <a:t> and hit ‘OK’</a:t>
            </a:r>
          </a:p>
          <a:p>
            <a:endParaRPr lang="en-US" dirty="0"/>
          </a:p>
          <a:p>
            <a:r>
              <a:rPr lang="en-US" dirty="0" smtClean="0"/>
              <a:t>This will open the tomogram in ‘Movie’ Mode. Go ahead and movie through the tomogram so you can get an idea of what we will be modeling.</a:t>
            </a:r>
          </a:p>
        </p:txBody>
      </p:sp>
      <p:sp>
        <p:nvSpPr>
          <p:cNvPr id="6" name="Rectangle 5"/>
          <p:cNvSpPr/>
          <p:nvPr/>
        </p:nvSpPr>
        <p:spPr>
          <a:xfrm>
            <a:off x="607396" y="8157342"/>
            <a:ext cx="1858996" cy="824946"/>
          </a:xfrm>
          <a:prstGeom prst="rect">
            <a:avLst/>
          </a:prstGeom>
          <a:ln/>
        </p:spPr>
        <p:style>
          <a:lnRef idx="2">
            <a:schemeClr val="accent4"/>
          </a:lnRef>
          <a:fillRef idx="1">
            <a:schemeClr val="lt1"/>
          </a:fillRef>
          <a:effectRef idx="0">
            <a:schemeClr val="accent4"/>
          </a:effectRef>
          <a:fontRef idx="minor">
            <a:schemeClr val="dk1"/>
          </a:fontRef>
        </p:style>
        <p:txBody>
          <a:bodyPr lIns="96661" tIns="48331" rIns="96661" bIns="48331" spcCol="0" rtlCol="0" anchor="ctr"/>
          <a:lstStyle/>
          <a:p>
            <a:r>
              <a:rPr lang="en-US" sz="1600" dirty="0"/>
              <a:t>Middle-click </a:t>
            </a:r>
            <a:r>
              <a:rPr lang="en-US" sz="1600" dirty="0" smtClean="0"/>
              <a:t>movies UP and right-click movies DOWN</a:t>
            </a:r>
            <a:endParaRPr lang="en-US" sz="1600" dirty="0"/>
          </a:p>
        </p:txBody>
      </p:sp>
      <p:sp>
        <p:nvSpPr>
          <p:cNvPr id="9" name="Rectangle 8"/>
          <p:cNvSpPr/>
          <p:nvPr/>
        </p:nvSpPr>
        <p:spPr>
          <a:xfrm>
            <a:off x="3169228" y="7743199"/>
            <a:ext cx="1956818" cy="640883"/>
          </a:xfrm>
          <a:prstGeom prst="rect">
            <a:avLst/>
          </a:prstGeom>
        </p:spPr>
        <p:style>
          <a:lnRef idx="2">
            <a:schemeClr val="accent6"/>
          </a:lnRef>
          <a:fillRef idx="1">
            <a:schemeClr val="lt1"/>
          </a:fillRef>
          <a:effectRef idx="0">
            <a:schemeClr val="accent6"/>
          </a:effectRef>
          <a:fontRef idx="minor">
            <a:schemeClr val="dk1"/>
          </a:fontRef>
        </p:style>
        <p:txBody>
          <a:bodyPr lIns="96661" tIns="48331" rIns="96661" bIns="48331" spcCol="0" rtlCol="0" anchor="ctr"/>
          <a:lstStyle/>
          <a:p>
            <a:r>
              <a:rPr lang="en-US" sz="1600" dirty="0"/>
              <a:t>Speed of movie controlled by &lt; and &gt;</a:t>
            </a:r>
          </a:p>
        </p:txBody>
      </p:sp>
      <p:sp>
        <p:nvSpPr>
          <p:cNvPr id="11" name="Slide Number Placeholder 10"/>
          <p:cNvSpPr>
            <a:spLocks noGrp="1"/>
          </p:cNvSpPr>
          <p:nvPr>
            <p:ph type="sldNum" sz="quarter" idx="12"/>
          </p:nvPr>
        </p:nvSpPr>
        <p:spPr/>
        <p:txBody>
          <a:bodyPr/>
          <a:lstStyle/>
          <a:p>
            <a:fld id="{B16EE095-D139-854F-82E4-CFD8B9F0BAE6}" type="slidenum">
              <a:rPr lang="en-US" smtClean="0"/>
              <a:t>1</a:t>
            </a:fld>
            <a:endParaRPr lang="en-US"/>
          </a:p>
        </p:txBody>
      </p:sp>
      <p:sp>
        <p:nvSpPr>
          <p:cNvPr id="2" name="TextBox 1"/>
          <p:cNvSpPr txBox="1"/>
          <p:nvPr/>
        </p:nvSpPr>
        <p:spPr>
          <a:xfrm>
            <a:off x="2855634" y="8689900"/>
            <a:ext cx="3727696" cy="58477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600" dirty="0" smtClean="0"/>
              <a:t>For </a:t>
            </a:r>
            <a:r>
              <a:rPr lang="en-US" sz="1600" u="sng" dirty="0" smtClean="0"/>
              <a:t>MAC</a:t>
            </a:r>
            <a:r>
              <a:rPr lang="en-US" sz="1600" dirty="0" smtClean="0"/>
              <a:t>: if the keyboard hotkey uses Ctrl, use the command key instead</a:t>
            </a:r>
            <a:endParaRPr lang="en-US" sz="1600" dirty="0" smtClean="0"/>
          </a:p>
        </p:txBody>
      </p:sp>
      <p:sp>
        <p:nvSpPr>
          <p:cNvPr id="3" name="TextBox 2"/>
          <p:cNvSpPr txBox="1"/>
          <p:nvPr/>
        </p:nvSpPr>
        <p:spPr>
          <a:xfrm>
            <a:off x="4402903" y="6230542"/>
            <a:ext cx="2586565" cy="830997"/>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1600" dirty="0" smtClean="0"/>
              <a:t>Blue boxes=random notes</a:t>
            </a:r>
          </a:p>
          <a:p>
            <a:r>
              <a:rPr lang="en-US" sz="1600" dirty="0" smtClean="0"/>
              <a:t>Orange boxes=keyboard info</a:t>
            </a:r>
          </a:p>
          <a:p>
            <a:r>
              <a:rPr lang="en-US" sz="1600" dirty="0" smtClean="0"/>
              <a:t>Purple boxes=mouse info</a:t>
            </a:r>
            <a:endParaRPr lang="en-US" sz="1600" dirty="0" smtClean="0"/>
          </a:p>
        </p:txBody>
      </p:sp>
    </p:spTree>
    <p:extLst>
      <p:ext uri="{BB962C8B-B14F-4D97-AF65-F5344CB8AC3E}">
        <p14:creationId xmlns:p14="http://schemas.microsoft.com/office/powerpoint/2010/main" val="3605463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16EE095-D139-854F-82E4-CFD8B9F0BAE6}" type="slidenum">
              <a:rPr lang="en-US" smtClean="0"/>
              <a:t>10</a:t>
            </a:fld>
            <a:endParaRPr lang="en-US"/>
          </a:p>
        </p:txBody>
      </p:sp>
      <p:sp>
        <p:nvSpPr>
          <p:cNvPr id="3" name="TextBox 2"/>
          <p:cNvSpPr txBox="1"/>
          <p:nvPr/>
        </p:nvSpPr>
        <p:spPr>
          <a:xfrm>
            <a:off x="0" y="0"/>
            <a:ext cx="2489684" cy="584776"/>
          </a:xfrm>
          <a:prstGeom prst="rect">
            <a:avLst/>
          </a:prstGeom>
          <a:noFill/>
        </p:spPr>
        <p:txBody>
          <a:bodyPr wrap="none" rtlCol="0">
            <a:spAutoFit/>
          </a:bodyPr>
          <a:lstStyle/>
          <a:p>
            <a:r>
              <a:rPr lang="en-US" sz="1600" dirty="0" smtClean="0"/>
              <a:t>Go to </a:t>
            </a:r>
            <a:r>
              <a:rPr lang="en-US" sz="1600" dirty="0" err="1" smtClean="0"/>
              <a:t>Special</a:t>
            </a:r>
            <a:r>
              <a:rPr lang="en-US" sz="1600" dirty="0" err="1" smtClean="0">
                <a:sym typeface="Wingdings"/>
              </a:rPr>
              <a:t>Line</a:t>
            </a:r>
            <a:r>
              <a:rPr lang="en-US" sz="1600" dirty="0" smtClean="0">
                <a:sym typeface="Wingdings"/>
              </a:rPr>
              <a:t> Track</a:t>
            </a:r>
          </a:p>
          <a:p>
            <a:r>
              <a:rPr lang="en-US" sz="1600" dirty="0" smtClean="0">
                <a:sym typeface="Wingdings"/>
              </a:rPr>
              <a:t>Here the defaults work well</a:t>
            </a:r>
            <a:endParaRPr lang="en-US" sz="1600" dirty="0" smtClean="0"/>
          </a:p>
        </p:txBody>
      </p:sp>
      <p:pic>
        <p:nvPicPr>
          <p:cNvPr id="4" name="Picture 3" descr="LineTrack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4776"/>
            <a:ext cx="1507520" cy="2982551"/>
          </a:xfrm>
          <a:prstGeom prst="rect">
            <a:avLst/>
          </a:prstGeom>
        </p:spPr>
      </p:pic>
      <p:sp>
        <p:nvSpPr>
          <p:cNvPr id="5" name="TextBox 4"/>
          <p:cNvSpPr txBox="1"/>
          <p:nvPr/>
        </p:nvSpPr>
        <p:spPr>
          <a:xfrm>
            <a:off x="2489684" y="0"/>
            <a:ext cx="4825516" cy="830997"/>
          </a:xfrm>
          <a:prstGeom prst="rect">
            <a:avLst/>
          </a:prstGeom>
          <a:noFill/>
        </p:spPr>
        <p:txBody>
          <a:bodyPr wrap="square" rtlCol="0">
            <a:spAutoFit/>
          </a:bodyPr>
          <a:lstStyle/>
          <a:p>
            <a:r>
              <a:rPr lang="en-US" sz="1600" dirty="0" smtClean="0"/>
              <a:t>At z=1, get </a:t>
            </a:r>
            <a:r>
              <a:rPr lang="en-US" sz="1600" dirty="0" smtClean="0"/>
              <a:t>into Normal mode (or close Drawing Tools) and lay down one point near the top of the Golgi and a second point some distance down the membrane.  </a:t>
            </a:r>
          </a:p>
        </p:txBody>
      </p:sp>
      <p:pic>
        <p:nvPicPr>
          <p:cNvPr id="7" name="Picture 6" descr="Golgi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4907" y="830997"/>
            <a:ext cx="2804919" cy="3426602"/>
          </a:xfrm>
          <a:prstGeom prst="rect">
            <a:avLst/>
          </a:prstGeom>
        </p:spPr>
      </p:pic>
      <p:pic>
        <p:nvPicPr>
          <p:cNvPr id="8" name="Picture 7" descr="Golgi3.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0281" y="830996"/>
            <a:ext cx="2804919" cy="3426603"/>
          </a:xfrm>
          <a:prstGeom prst="rect">
            <a:avLst/>
          </a:prstGeom>
        </p:spPr>
      </p:pic>
      <p:sp>
        <p:nvSpPr>
          <p:cNvPr id="9" name="TextBox 8"/>
          <p:cNvSpPr txBox="1"/>
          <p:nvPr/>
        </p:nvSpPr>
        <p:spPr>
          <a:xfrm>
            <a:off x="-15540" y="4378598"/>
            <a:ext cx="7330740" cy="2062103"/>
          </a:xfrm>
          <a:prstGeom prst="rect">
            <a:avLst/>
          </a:prstGeom>
          <a:noFill/>
        </p:spPr>
        <p:txBody>
          <a:bodyPr wrap="square" rtlCol="0">
            <a:spAutoFit/>
          </a:bodyPr>
          <a:lstStyle/>
          <a:p>
            <a:r>
              <a:rPr lang="en-US" sz="1600" dirty="0" smtClean="0"/>
              <a:t>Press Track to see the contour ‘hug’ the membrane. Keep doing this around the Golgi until your start and end points are near each other. If it either cannot track or doesn’t track well, try moving your point closer to the last point. If it still doesn’t work, you will have to do that section by the ‘normal’ way.</a:t>
            </a:r>
          </a:p>
          <a:p>
            <a:endParaRPr lang="en-US" sz="1600" dirty="0"/>
          </a:p>
          <a:p>
            <a:r>
              <a:rPr lang="en-US" sz="1600" dirty="0" smtClean="0"/>
              <a:t>Change big page up/down to 5 and model this way every 5 sections (normally you would do every section, but this is to illustrate some features and save time). On z=11, and z=76, the </a:t>
            </a:r>
            <a:r>
              <a:rPr lang="en-US" sz="1600" dirty="0" err="1" smtClean="0"/>
              <a:t>golgi</a:t>
            </a:r>
            <a:r>
              <a:rPr lang="en-US" sz="1600" dirty="0" smtClean="0"/>
              <a:t> splits apart. Just do the main section. We’ll get the other bits next.</a:t>
            </a:r>
          </a:p>
        </p:txBody>
      </p:sp>
      <p:sp>
        <p:nvSpPr>
          <p:cNvPr id="10" name="TextBox 9"/>
          <p:cNvSpPr txBox="1"/>
          <p:nvPr/>
        </p:nvSpPr>
        <p:spPr>
          <a:xfrm>
            <a:off x="37352" y="3631514"/>
            <a:ext cx="1569541" cy="58477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600" dirty="0" smtClean="0"/>
              <a:t>Hotkey for Track is space bar</a:t>
            </a:r>
          </a:p>
        </p:txBody>
      </p:sp>
      <p:pic>
        <p:nvPicPr>
          <p:cNvPr id="11" name="Picture 10" descr="Golgi4.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 y="6440700"/>
            <a:ext cx="2587094" cy="3160499"/>
          </a:xfrm>
          <a:prstGeom prst="rect">
            <a:avLst/>
          </a:prstGeom>
        </p:spPr>
      </p:pic>
      <p:sp>
        <p:nvSpPr>
          <p:cNvPr id="12" name="TextBox 11"/>
          <p:cNvSpPr txBox="1"/>
          <p:nvPr/>
        </p:nvSpPr>
        <p:spPr>
          <a:xfrm>
            <a:off x="2625194" y="6440701"/>
            <a:ext cx="4690006" cy="1077218"/>
          </a:xfrm>
          <a:prstGeom prst="rect">
            <a:avLst/>
          </a:prstGeom>
          <a:noFill/>
        </p:spPr>
        <p:txBody>
          <a:bodyPr wrap="square" rtlCol="0">
            <a:spAutoFit/>
          </a:bodyPr>
          <a:lstStyle/>
          <a:p>
            <a:r>
              <a:rPr lang="en-US" sz="1600" dirty="0" smtClean="0"/>
              <a:t>Go back to z=11 and model the part that split off. Keep modeling the split off bits until all of the connected compartments are modeled. You should have 5 compartments that interconnect.</a:t>
            </a:r>
          </a:p>
        </p:txBody>
      </p:sp>
      <p:sp>
        <p:nvSpPr>
          <p:cNvPr id="13" name="TextBox 12"/>
          <p:cNvSpPr txBox="1"/>
          <p:nvPr/>
        </p:nvSpPr>
        <p:spPr>
          <a:xfrm>
            <a:off x="2625194" y="7760337"/>
            <a:ext cx="4690006" cy="132343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dirty="0" smtClean="0"/>
              <a:t>Parts of this Golgi are very close to the already modeled magenta vesicle. Remember that membranes can touch, but they cannot cross each other. Be sure your Golgi contours do not cross into the vesicle.</a:t>
            </a:r>
          </a:p>
        </p:txBody>
      </p:sp>
    </p:spTree>
    <p:extLst>
      <p:ext uri="{BB962C8B-B14F-4D97-AF65-F5344CB8AC3E}">
        <p14:creationId xmlns:p14="http://schemas.microsoft.com/office/powerpoint/2010/main" val="1689182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16EE095-D139-854F-82E4-CFD8B9F0BAE6}" type="slidenum">
              <a:rPr lang="en-US" smtClean="0"/>
              <a:t>11</a:t>
            </a:fld>
            <a:endParaRPr lang="en-US"/>
          </a:p>
        </p:txBody>
      </p:sp>
      <p:pic>
        <p:nvPicPr>
          <p:cNvPr id="3" name="Picture 2" descr="Golgi5.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530613" cy="2639350"/>
          </a:xfrm>
          <a:prstGeom prst="rect">
            <a:avLst/>
          </a:prstGeom>
        </p:spPr>
      </p:pic>
      <p:pic>
        <p:nvPicPr>
          <p:cNvPr id="4" name="Picture 3" descr="Golgi6.tiff"/>
          <p:cNvPicPr>
            <a:picLocks noChangeAspect="1"/>
          </p:cNvPicPr>
          <p:nvPr/>
        </p:nvPicPr>
        <p:blipFill rotWithShape="1">
          <a:blip r:embed="rId3">
            <a:extLst>
              <a:ext uri="{28A0092B-C50C-407E-A947-70E740481C1C}">
                <a14:useLocalDpi xmlns:a14="http://schemas.microsoft.com/office/drawing/2010/main" val="0"/>
              </a:ext>
            </a:extLst>
          </a:blip>
          <a:srcRect t="44230"/>
          <a:stretch/>
        </p:blipFill>
        <p:spPr>
          <a:xfrm>
            <a:off x="2530612" y="-1"/>
            <a:ext cx="2267601" cy="2020991"/>
          </a:xfrm>
          <a:prstGeom prst="rect">
            <a:avLst/>
          </a:prstGeom>
        </p:spPr>
      </p:pic>
      <p:pic>
        <p:nvPicPr>
          <p:cNvPr id="5" name="Picture 4" descr="Golgi7.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8214" y="15663"/>
            <a:ext cx="2516986" cy="2625138"/>
          </a:xfrm>
          <a:prstGeom prst="rect">
            <a:avLst/>
          </a:prstGeom>
        </p:spPr>
      </p:pic>
      <p:sp>
        <p:nvSpPr>
          <p:cNvPr id="6" name="TextBox 5"/>
          <p:cNvSpPr txBox="1"/>
          <p:nvPr/>
        </p:nvSpPr>
        <p:spPr>
          <a:xfrm>
            <a:off x="2530612" y="2020990"/>
            <a:ext cx="2267601" cy="584776"/>
          </a:xfrm>
          <a:prstGeom prst="rect">
            <a:avLst/>
          </a:prstGeom>
          <a:noFill/>
        </p:spPr>
        <p:txBody>
          <a:bodyPr wrap="square" rtlCol="0">
            <a:spAutoFit/>
          </a:bodyPr>
          <a:lstStyle/>
          <a:p>
            <a:r>
              <a:rPr lang="en-US" sz="1600" dirty="0" smtClean="0"/>
              <a:t>Mesh using the Skip option</a:t>
            </a:r>
          </a:p>
        </p:txBody>
      </p:sp>
      <p:sp>
        <p:nvSpPr>
          <p:cNvPr id="8" name="TextBox 7"/>
          <p:cNvSpPr txBox="1"/>
          <p:nvPr/>
        </p:nvSpPr>
        <p:spPr>
          <a:xfrm>
            <a:off x="1067308" y="2625428"/>
            <a:ext cx="1889276" cy="2308324"/>
          </a:xfrm>
          <a:prstGeom prst="rect">
            <a:avLst/>
          </a:prstGeom>
          <a:noFill/>
        </p:spPr>
        <p:txBody>
          <a:bodyPr wrap="square" rtlCol="0">
            <a:spAutoFit/>
          </a:bodyPr>
          <a:lstStyle/>
          <a:p>
            <a:r>
              <a:rPr lang="en-US" sz="1600" dirty="0" smtClean="0"/>
              <a:t>Make a new Scattered object called Dark Vesicles. Use the Circle Symbol and make Sphere radius for points 11 and check Show spheres on-section only </a:t>
            </a:r>
          </a:p>
        </p:txBody>
      </p:sp>
      <p:pic>
        <p:nvPicPr>
          <p:cNvPr id="9" name="Picture 8" descr="scattered2.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6584" y="2778305"/>
            <a:ext cx="2495785" cy="3048952"/>
          </a:xfrm>
          <a:prstGeom prst="rect">
            <a:avLst/>
          </a:prstGeom>
        </p:spPr>
      </p:pic>
      <p:sp>
        <p:nvSpPr>
          <p:cNvPr id="10" name="TextBox 9"/>
          <p:cNvSpPr txBox="1"/>
          <p:nvPr/>
        </p:nvSpPr>
        <p:spPr>
          <a:xfrm>
            <a:off x="1067308" y="4871141"/>
            <a:ext cx="1889276" cy="1077218"/>
          </a:xfrm>
          <a:prstGeom prst="rect">
            <a:avLst/>
          </a:prstGeom>
          <a:noFill/>
        </p:spPr>
        <p:txBody>
          <a:bodyPr wrap="square" rtlCol="0">
            <a:spAutoFit/>
          </a:bodyPr>
          <a:lstStyle/>
          <a:p>
            <a:r>
              <a:rPr lang="en-US" sz="1600" dirty="0" smtClean="0"/>
              <a:t>Go to z=1 and find these vesicles near the right-center edge</a:t>
            </a:r>
          </a:p>
        </p:txBody>
      </p:sp>
      <p:sp>
        <p:nvSpPr>
          <p:cNvPr id="11" name="TextBox 10"/>
          <p:cNvSpPr txBox="1"/>
          <p:nvPr/>
        </p:nvSpPr>
        <p:spPr>
          <a:xfrm>
            <a:off x="5452370" y="2808537"/>
            <a:ext cx="1862830" cy="2554545"/>
          </a:xfrm>
          <a:prstGeom prst="rect">
            <a:avLst/>
          </a:prstGeom>
          <a:noFill/>
        </p:spPr>
        <p:txBody>
          <a:bodyPr wrap="square" rtlCol="0">
            <a:spAutoFit/>
          </a:bodyPr>
          <a:lstStyle/>
          <a:p>
            <a:r>
              <a:rPr lang="en-US" sz="1600" dirty="0" smtClean="0"/>
              <a:t>Scroll through the volume and find a vesicle that is entirely within the volume and find it’s center in z. Middle click a single point in the center of the vesicle on that z-slice. </a:t>
            </a:r>
          </a:p>
        </p:txBody>
      </p:sp>
      <p:pic>
        <p:nvPicPr>
          <p:cNvPr id="12" name="Picture 11" descr="scattered3.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 y="6162506"/>
            <a:ext cx="2814816" cy="3438693"/>
          </a:xfrm>
          <a:prstGeom prst="rect">
            <a:avLst/>
          </a:prstGeom>
        </p:spPr>
      </p:pic>
      <p:sp>
        <p:nvSpPr>
          <p:cNvPr id="14" name="TextBox 13"/>
          <p:cNvSpPr txBox="1"/>
          <p:nvPr/>
        </p:nvSpPr>
        <p:spPr>
          <a:xfrm>
            <a:off x="6149940" y="6367955"/>
            <a:ext cx="1165260" cy="1815882"/>
          </a:xfrm>
          <a:prstGeom prst="rect">
            <a:avLst/>
          </a:prstGeom>
          <a:noFill/>
        </p:spPr>
        <p:txBody>
          <a:bodyPr wrap="square" rtlCol="0">
            <a:spAutoFit/>
          </a:bodyPr>
          <a:lstStyle/>
          <a:p>
            <a:r>
              <a:rPr lang="en-US" sz="1600" dirty="0" smtClean="0"/>
              <a:t>Repeat for 10 more vesicles that are similar in size and texture</a:t>
            </a:r>
          </a:p>
        </p:txBody>
      </p:sp>
      <p:sp>
        <p:nvSpPr>
          <p:cNvPr id="15" name="TextBox 14"/>
          <p:cNvSpPr txBox="1"/>
          <p:nvPr/>
        </p:nvSpPr>
        <p:spPr>
          <a:xfrm>
            <a:off x="5499061" y="5306246"/>
            <a:ext cx="1784624"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600" dirty="0" smtClean="0"/>
              <a:t>Use the scroll wheel to adjust the size of each sphere</a:t>
            </a:r>
          </a:p>
        </p:txBody>
      </p:sp>
      <p:pic>
        <p:nvPicPr>
          <p:cNvPr id="16" name="Picture 15" descr="scattered4.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64510" y="6174599"/>
            <a:ext cx="3285430" cy="3426601"/>
          </a:xfrm>
          <a:prstGeom prst="rect">
            <a:avLst/>
          </a:prstGeom>
        </p:spPr>
      </p:pic>
      <p:pic>
        <p:nvPicPr>
          <p:cNvPr id="17" name="Picture 16" descr="scattered1.tif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639350"/>
            <a:ext cx="1067308" cy="3313103"/>
          </a:xfrm>
          <a:prstGeom prst="rect">
            <a:avLst/>
          </a:prstGeom>
        </p:spPr>
      </p:pic>
    </p:spTree>
    <p:extLst>
      <p:ext uri="{BB962C8B-B14F-4D97-AF65-F5344CB8AC3E}">
        <p14:creationId xmlns:p14="http://schemas.microsoft.com/office/powerpoint/2010/main" val="27317321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3942585" y="7995505"/>
            <a:ext cx="3006855" cy="132343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dirty="0" smtClean="0"/>
              <a:t>It’s a good idea to rename these now while you know what they are with an underscore and the scale bar size. </a:t>
            </a:r>
            <a:r>
              <a:rPr lang="en-US" sz="1600" dirty="0" err="1" smtClean="0"/>
              <a:t>Eg</a:t>
            </a:r>
            <a:r>
              <a:rPr lang="en-US" sz="1600" dirty="0" smtClean="0"/>
              <a:t>. Overview_250nm.tif</a:t>
            </a:r>
          </a:p>
        </p:txBody>
      </p:sp>
      <p:sp>
        <p:nvSpPr>
          <p:cNvPr id="2" name="Slide Number Placeholder 1"/>
          <p:cNvSpPr>
            <a:spLocks noGrp="1"/>
          </p:cNvSpPr>
          <p:nvPr>
            <p:ph type="sldNum" sz="quarter" idx="12"/>
          </p:nvPr>
        </p:nvSpPr>
        <p:spPr/>
        <p:txBody>
          <a:bodyPr/>
          <a:lstStyle/>
          <a:p>
            <a:fld id="{B16EE095-D139-854F-82E4-CFD8B9F0BAE6}" type="slidenum">
              <a:rPr lang="en-US" smtClean="0"/>
              <a:t>12</a:t>
            </a:fld>
            <a:endParaRPr lang="en-US"/>
          </a:p>
        </p:txBody>
      </p:sp>
      <p:pic>
        <p:nvPicPr>
          <p:cNvPr id="3" name="Picture 2" descr="scattered5.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943" cy="2623274"/>
          </a:xfrm>
          <a:prstGeom prst="rect">
            <a:avLst/>
          </a:prstGeom>
        </p:spPr>
      </p:pic>
      <p:sp>
        <p:nvSpPr>
          <p:cNvPr id="4" name="TextBox 3"/>
          <p:cNvSpPr txBox="1"/>
          <p:nvPr/>
        </p:nvSpPr>
        <p:spPr>
          <a:xfrm>
            <a:off x="1571943" y="0"/>
            <a:ext cx="1434911" cy="2800766"/>
          </a:xfrm>
          <a:prstGeom prst="rect">
            <a:avLst/>
          </a:prstGeom>
          <a:noFill/>
        </p:spPr>
        <p:txBody>
          <a:bodyPr wrap="square" rtlCol="0">
            <a:spAutoFit/>
          </a:bodyPr>
          <a:lstStyle/>
          <a:p>
            <a:r>
              <a:rPr lang="en-US" sz="1600" dirty="0" smtClean="0"/>
              <a:t>To Mesh scattered points, just change Draw Data Type from Contour to Mesh. Go to Points and change Global Quality from 1 to 4.</a:t>
            </a:r>
          </a:p>
        </p:txBody>
      </p:sp>
      <p:pic>
        <p:nvPicPr>
          <p:cNvPr id="5" name="Picture 4" descr="scattered6.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1943" y="0"/>
            <a:ext cx="2139962" cy="2231914"/>
          </a:xfrm>
          <a:prstGeom prst="rect">
            <a:avLst/>
          </a:prstGeom>
        </p:spPr>
      </p:pic>
      <p:pic>
        <p:nvPicPr>
          <p:cNvPr id="6" name="Picture 5" descr="scattered7.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2333" y="7400"/>
            <a:ext cx="2132868" cy="2224514"/>
          </a:xfrm>
          <a:prstGeom prst="rect">
            <a:avLst/>
          </a:prstGeom>
        </p:spPr>
      </p:pic>
      <p:sp>
        <p:nvSpPr>
          <p:cNvPr id="10" name="TextBox 9"/>
          <p:cNvSpPr txBox="1"/>
          <p:nvPr/>
        </p:nvSpPr>
        <p:spPr>
          <a:xfrm>
            <a:off x="0" y="2636355"/>
            <a:ext cx="2058495" cy="830997"/>
          </a:xfrm>
          <a:prstGeom prst="rect">
            <a:avLst/>
          </a:prstGeom>
          <a:noFill/>
        </p:spPr>
        <p:txBody>
          <a:bodyPr wrap="square" rtlCol="0">
            <a:spAutoFit/>
          </a:bodyPr>
          <a:lstStyle/>
          <a:p>
            <a:r>
              <a:rPr lang="en-US" sz="1600" dirty="0" smtClean="0"/>
              <a:t>From 3dmod main window</a:t>
            </a:r>
            <a:r>
              <a:rPr lang="en-US" sz="1600" dirty="0"/>
              <a:t> </a:t>
            </a:r>
            <a:r>
              <a:rPr lang="en-US" sz="1600" dirty="0" smtClean="0"/>
              <a:t>go to </a:t>
            </a:r>
            <a:r>
              <a:rPr lang="en-US" sz="1600" dirty="0" err="1" smtClean="0"/>
              <a:t>Edit</a:t>
            </a:r>
            <a:r>
              <a:rPr lang="en-US" sz="1600" dirty="0" err="1" smtClean="0">
                <a:sym typeface="Wingdings"/>
              </a:rPr>
              <a:t>ModelHeader</a:t>
            </a:r>
            <a:r>
              <a:rPr lang="en-US" sz="1600" dirty="0" smtClean="0"/>
              <a:t> </a:t>
            </a:r>
          </a:p>
        </p:txBody>
      </p:sp>
      <p:sp>
        <p:nvSpPr>
          <p:cNvPr id="12" name="TextBox 11"/>
          <p:cNvSpPr txBox="1"/>
          <p:nvPr/>
        </p:nvSpPr>
        <p:spPr>
          <a:xfrm>
            <a:off x="1" y="6022184"/>
            <a:ext cx="2058494" cy="584776"/>
          </a:xfrm>
          <a:prstGeom prst="rect">
            <a:avLst/>
          </a:prstGeom>
          <a:noFill/>
        </p:spPr>
        <p:txBody>
          <a:bodyPr wrap="square" rtlCol="0">
            <a:spAutoFit/>
          </a:bodyPr>
          <a:lstStyle/>
          <a:p>
            <a:r>
              <a:rPr lang="en-US" sz="1600" dirty="0" smtClean="0"/>
              <a:t>Change Pixel size to 2.3 nm</a:t>
            </a:r>
          </a:p>
        </p:txBody>
      </p:sp>
      <p:sp>
        <p:nvSpPr>
          <p:cNvPr id="13" name="TextBox 12"/>
          <p:cNvSpPr txBox="1"/>
          <p:nvPr/>
        </p:nvSpPr>
        <p:spPr>
          <a:xfrm>
            <a:off x="2230269" y="2946997"/>
            <a:ext cx="1537395" cy="584776"/>
          </a:xfrm>
          <a:prstGeom prst="rect">
            <a:avLst/>
          </a:prstGeom>
          <a:noFill/>
        </p:spPr>
        <p:txBody>
          <a:bodyPr wrap="square" rtlCol="0">
            <a:spAutoFit/>
          </a:bodyPr>
          <a:lstStyle/>
          <a:p>
            <a:r>
              <a:rPr lang="en-US" sz="1600" dirty="0" smtClean="0"/>
              <a:t>Go to </a:t>
            </a:r>
            <a:r>
              <a:rPr lang="en-US" sz="1600" dirty="0" err="1" smtClean="0"/>
              <a:t>Edit</a:t>
            </a:r>
            <a:r>
              <a:rPr lang="en-US" sz="1600" dirty="0" err="1" smtClean="0">
                <a:sym typeface="Wingdings"/>
              </a:rPr>
              <a:t>Scale</a:t>
            </a:r>
            <a:r>
              <a:rPr lang="en-US" sz="1600" dirty="0" smtClean="0">
                <a:sym typeface="Wingdings"/>
              </a:rPr>
              <a:t> Bar</a:t>
            </a:r>
            <a:endParaRPr lang="en-US" sz="1600" dirty="0" smtClean="0"/>
          </a:p>
        </p:txBody>
      </p:sp>
      <p:pic>
        <p:nvPicPr>
          <p:cNvPr id="14" name="Picture 13" descr="scalebar.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0269" y="3531773"/>
            <a:ext cx="1537395" cy="2546676"/>
          </a:xfrm>
          <a:prstGeom prst="rect">
            <a:avLst/>
          </a:prstGeom>
        </p:spPr>
      </p:pic>
      <p:sp>
        <p:nvSpPr>
          <p:cNvPr id="15" name="TextBox 14"/>
          <p:cNvSpPr txBox="1"/>
          <p:nvPr/>
        </p:nvSpPr>
        <p:spPr>
          <a:xfrm>
            <a:off x="2230269" y="6014028"/>
            <a:ext cx="1537395" cy="1815882"/>
          </a:xfrm>
          <a:prstGeom prst="rect">
            <a:avLst/>
          </a:prstGeom>
          <a:noFill/>
        </p:spPr>
        <p:txBody>
          <a:bodyPr wrap="square" rtlCol="0">
            <a:spAutoFit/>
          </a:bodyPr>
          <a:lstStyle/>
          <a:p>
            <a:r>
              <a:rPr lang="en-US" sz="1600" dirty="0" smtClean="0"/>
              <a:t>This will show you the scale </a:t>
            </a:r>
            <a:r>
              <a:rPr lang="en-US" sz="1600" dirty="0" smtClean="0"/>
              <a:t>bar size </a:t>
            </a:r>
            <a:r>
              <a:rPr lang="en-US" sz="1600" dirty="0" smtClean="0"/>
              <a:t>for various windows and allow you to adjust them. </a:t>
            </a:r>
          </a:p>
        </p:txBody>
      </p:sp>
      <p:sp>
        <p:nvSpPr>
          <p:cNvPr id="16" name="TextBox 15"/>
          <p:cNvSpPr txBox="1"/>
          <p:nvPr/>
        </p:nvSpPr>
        <p:spPr>
          <a:xfrm>
            <a:off x="18677" y="6620901"/>
            <a:ext cx="2039820" cy="2062103"/>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dirty="0"/>
              <a:t>I</a:t>
            </a:r>
            <a:r>
              <a:rPr lang="en-US" sz="1600" dirty="0" smtClean="0"/>
              <a:t>f the header information is wrong, you will need to do this every time you want accurate scale bars (i.e. data not collected by </a:t>
            </a:r>
            <a:r>
              <a:rPr lang="en-US" sz="1600" dirty="0" err="1" smtClean="0"/>
              <a:t>SerialEM</a:t>
            </a:r>
            <a:r>
              <a:rPr lang="en-US" sz="1600" dirty="0" smtClean="0"/>
              <a:t>) or measurements</a:t>
            </a:r>
            <a:endParaRPr lang="en-US" sz="1600" dirty="0" smtClean="0"/>
          </a:p>
        </p:txBody>
      </p:sp>
      <p:pic>
        <p:nvPicPr>
          <p:cNvPr id="17" name="Picture 16" descr="header.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467352"/>
            <a:ext cx="2058496" cy="2546676"/>
          </a:xfrm>
          <a:prstGeom prst="rect">
            <a:avLst/>
          </a:prstGeom>
        </p:spPr>
      </p:pic>
      <p:sp>
        <p:nvSpPr>
          <p:cNvPr id="18" name="TextBox 17"/>
          <p:cNvSpPr txBox="1"/>
          <p:nvPr/>
        </p:nvSpPr>
        <p:spPr>
          <a:xfrm>
            <a:off x="2230269" y="7821673"/>
            <a:ext cx="1537395" cy="107721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dirty="0" smtClean="0"/>
              <a:t>This </a:t>
            </a:r>
            <a:r>
              <a:rPr lang="en-US" sz="1600" dirty="0"/>
              <a:t>must remain open to keep scale bars on your </a:t>
            </a:r>
            <a:r>
              <a:rPr lang="en-US" sz="1600" dirty="0" smtClean="0"/>
              <a:t>images</a:t>
            </a:r>
          </a:p>
        </p:txBody>
      </p:sp>
      <p:sp>
        <p:nvSpPr>
          <p:cNvPr id="19" name="TextBox 18"/>
          <p:cNvSpPr txBox="1"/>
          <p:nvPr/>
        </p:nvSpPr>
        <p:spPr>
          <a:xfrm>
            <a:off x="3789121" y="2312582"/>
            <a:ext cx="2364850" cy="338554"/>
          </a:xfrm>
          <a:prstGeom prst="rect">
            <a:avLst/>
          </a:prstGeom>
          <a:noFill/>
        </p:spPr>
        <p:txBody>
          <a:bodyPr wrap="none" rtlCol="0">
            <a:spAutoFit/>
          </a:bodyPr>
          <a:lstStyle/>
          <a:p>
            <a:r>
              <a:rPr lang="en-US" sz="1600" dirty="0" smtClean="0"/>
              <a:t>In </a:t>
            </a:r>
            <a:r>
              <a:rPr lang="en-US" sz="1600" dirty="0" err="1" smtClean="0"/>
              <a:t>ZaP</a:t>
            </a:r>
            <a:r>
              <a:rPr lang="en-US" sz="1600" dirty="0" smtClean="0"/>
              <a:t> window, go to z=61</a:t>
            </a:r>
          </a:p>
        </p:txBody>
      </p:sp>
      <p:pic>
        <p:nvPicPr>
          <p:cNvPr id="20" name="Picture 19" descr="picture1.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89122" y="2651136"/>
            <a:ext cx="2364850" cy="2996303"/>
          </a:xfrm>
          <a:prstGeom prst="rect">
            <a:avLst/>
          </a:prstGeom>
        </p:spPr>
      </p:pic>
      <p:sp>
        <p:nvSpPr>
          <p:cNvPr id="21" name="TextBox 20"/>
          <p:cNvSpPr txBox="1"/>
          <p:nvPr/>
        </p:nvSpPr>
        <p:spPr>
          <a:xfrm>
            <a:off x="6153971" y="2654942"/>
            <a:ext cx="1161230" cy="2062103"/>
          </a:xfrm>
          <a:prstGeom prst="rect">
            <a:avLst/>
          </a:prstGeom>
          <a:noFill/>
        </p:spPr>
        <p:txBody>
          <a:bodyPr wrap="square" rtlCol="0">
            <a:spAutoFit/>
          </a:bodyPr>
          <a:lstStyle/>
          <a:p>
            <a:r>
              <a:rPr lang="en-US" sz="1600" dirty="0" smtClean="0"/>
              <a:t>Go to File </a:t>
            </a:r>
            <a:r>
              <a:rPr lang="en-US" sz="1600" dirty="0" smtClean="0">
                <a:sym typeface="Wingdings"/>
              </a:rPr>
              <a:t>Set Snap Dir. . . Make a new folder called 2D</a:t>
            </a:r>
            <a:r>
              <a:rPr lang="en-US" sz="1600" dirty="0" smtClean="0"/>
              <a:t>  and choose it</a:t>
            </a:r>
          </a:p>
        </p:txBody>
      </p:sp>
      <p:sp>
        <p:nvSpPr>
          <p:cNvPr id="22" name="TextBox 21"/>
          <p:cNvSpPr txBox="1"/>
          <p:nvPr/>
        </p:nvSpPr>
        <p:spPr>
          <a:xfrm>
            <a:off x="3804434" y="5789904"/>
            <a:ext cx="3411893" cy="83099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600" dirty="0" smtClean="0"/>
              <a:t>Toggle </a:t>
            </a:r>
            <a:r>
              <a:rPr lang="en-US" sz="1600" dirty="0" err="1" smtClean="0"/>
              <a:t>shift+t</a:t>
            </a:r>
            <a:r>
              <a:rPr lang="en-US" sz="1600" dirty="0" smtClean="0"/>
              <a:t> to remove/add the yellow cross from/onto your </a:t>
            </a:r>
            <a:r>
              <a:rPr lang="en-US" sz="1600" dirty="0" err="1" smtClean="0"/>
              <a:t>ZaP</a:t>
            </a:r>
            <a:r>
              <a:rPr lang="en-US" sz="1600" dirty="0" smtClean="0"/>
              <a:t> window</a:t>
            </a:r>
          </a:p>
        </p:txBody>
      </p:sp>
      <p:sp>
        <p:nvSpPr>
          <p:cNvPr id="23" name="TextBox 22"/>
          <p:cNvSpPr txBox="1"/>
          <p:nvPr/>
        </p:nvSpPr>
        <p:spPr>
          <a:xfrm>
            <a:off x="3942584" y="6805440"/>
            <a:ext cx="3273743" cy="1077218"/>
          </a:xfrm>
          <a:prstGeom prst="rect">
            <a:avLst/>
          </a:prstGeom>
          <a:noFill/>
        </p:spPr>
        <p:txBody>
          <a:bodyPr wrap="square" rtlCol="0">
            <a:spAutoFit/>
          </a:bodyPr>
          <a:lstStyle/>
          <a:p>
            <a:r>
              <a:rPr lang="en-US" sz="1600" dirty="0" smtClean="0"/>
              <a:t>Select your </a:t>
            </a:r>
            <a:r>
              <a:rPr lang="en-US" sz="1600" dirty="0" err="1" smtClean="0"/>
              <a:t>ZaP</a:t>
            </a:r>
            <a:r>
              <a:rPr lang="en-US" sz="1600" dirty="0" smtClean="0"/>
              <a:t> window and press </a:t>
            </a:r>
            <a:r>
              <a:rPr lang="en-US" sz="1600" dirty="0" err="1" smtClean="0"/>
              <a:t>ctrl+s</a:t>
            </a:r>
            <a:r>
              <a:rPr lang="en-US" sz="1600" dirty="0" smtClean="0"/>
              <a:t> </a:t>
            </a:r>
            <a:r>
              <a:rPr lang="en-US" sz="1600" dirty="0" smtClean="0"/>
              <a:t>—</a:t>
            </a:r>
            <a:r>
              <a:rPr lang="en-US" sz="1600" dirty="0" smtClean="0"/>
              <a:t>saves zap000.tif and then press </a:t>
            </a:r>
            <a:r>
              <a:rPr lang="en-US" sz="1600" dirty="0" err="1" smtClean="0"/>
              <a:t>shift+s</a:t>
            </a:r>
            <a:r>
              <a:rPr lang="en-US" sz="1600" dirty="0" smtClean="0"/>
              <a:t>—saves zap000.jpg into your 2D folder.</a:t>
            </a:r>
          </a:p>
        </p:txBody>
      </p:sp>
      <p:sp>
        <p:nvSpPr>
          <p:cNvPr id="7" name="TextBox 6"/>
          <p:cNvSpPr txBox="1"/>
          <p:nvPr/>
        </p:nvSpPr>
        <p:spPr>
          <a:xfrm>
            <a:off x="9203" y="8900549"/>
            <a:ext cx="3767664" cy="58477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dirty="0" smtClean="0"/>
              <a:t>Taking snapshots works the same in Model View (modv000) and slicer (slicer000)</a:t>
            </a:r>
            <a:endParaRPr lang="en-US" sz="1600" dirty="0" smtClean="0"/>
          </a:p>
        </p:txBody>
      </p:sp>
      <p:sp>
        <p:nvSpPr>
          <p:cNvPr id="8" name="TextBox 7"/>
          <p:cNvSpPr txBox="1"/>
          <p:nvPr/>
        </p:nvSpPr>
        <p:spPr>
          <a:xfrm>
            <a:off x="2484798" y="2467480"/>
            <a:ext cx="1187181" cy="58477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600" dirty="0" smtClean="0"/>
              <a:t>Hotkey=g in Model View</a:t>
            </a:r>
            <a:endParaRPr lang="en-US" sz="1600" dirty="0" smtClean="0"/>
          </a:p>
        </p:txBody>
      </p:sp>
    </p:spTree>
    <p:extLst>
      <p:ext uri="{BB962C8B-B14F-4D97-AF65-F5344CB8AC3E}">
        <p14:creationId xmlns:p14="http://schemas.microsoft.com/office/powerpoint/2010/main" val="3633363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16EE095-D139-854F-82E4-CFD8B9F0BAE6}" type="slidenum">
              <a:rPr lang="en-US" smtClean="0"/>
              <a:t>13</a:t>
            </a:fld>
            <a:endParaRPr lang="en-US"/>
          </a:p>
        </p:txBody>
      </p:sp>
      <p:sp>
        <p:nvSpPr>
          <p:cNvPr id="3" name="TextBox 2"/>
          <p:cNvSpPr txBox="1"/>
          <p:nvPr/>
        </p:nvSpPr>
        <p:spPr>
          <a:xfrm>
            <a:off x="0" y="0"/>
            <a:ext cx="1932645" cy="830997"/>
          </a:xfrm>
          <a:prstGeom prst="rect">
            <a:avLst/>
          </a:prstGeom>
          <a:noFill/>
        </p:spPr>
        <p:txBody>
          <a:bodyPr wrap="square" rtlCol="0">
            <a:spAutoFit/>
          </a:bodyPr>
          <a:lstStyle/>
          <a:p>
            <a:r>
              <a:rPr lang="en-US" sz="1600" dirty="0" smtClean="0"/>
              <a:t>Click on your Model View and then go to </a:t>
            </a:r>
            <a:r>
              <a:rPr lang="en-US" sz="1600" dirty="0" err="1" smtClean="0"/>
              <a:t>Edit</a:t>
            </a:r>
            <a:r>
              <a:rPr lang="en-US" sz="1600" dirty="0" err="1" smtClean="0">
                <a:sym typeface="Wingdings"/>
              </a:rPr>
              <a:t>Controls</a:t>
            </a:r>
            <a:r>
              <a:rPr lang="en-US" sz="1600" dirty="0" smtClean="0"/>
              <a:t> </a:t>
            </a:r>
          </a:p>
        </p:txBody>
      </p:sp>
      <p:pic>
        <p:nvPicPr>
          <p:cNvPr id="4" name="Picture 3" descr="controls.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0997"/>
            <a:ext cx="1932645" cy="4846711"/>
          </a:xfrm>
          <a:prstGeom prst="rect">
            <a:avLst/>
          </a:prstGeom>
        </p:spPr>
      </p:pic>
      <p:sp>
        <p:nvSpPr>
          <p:cNvPr id="5" name="TextBox 4"/>
          <p:cNvSpPr txBox="1"/>
          <p:nvPr/>
        </p:nvSpPr>
        <p:spPr>
          <a:xfrm>
            <a:off x="0" y="5705723"/>
            <a:ext cx="1932645" cy="1077218"/>
          </a:xfrm>
          <a:prstGeom prst="rect">
            <a:avLst/>
          </a:prstGeom>
          <a:noFill/>
        </p:spPr>
        <p:txBody>
          <a:bodyPr wrap="square" rtlCol="0">
            <a:spAutoFit/>
          </a:bodyPr>
          <a:lstStyle/>
          <a:p>
            <a:r>
              <a:rPr lang="en-US" sz="1600" dirty="0" smtClean="0"/>
              <a:t>This allows you to control zoom and reset your rotation angles</a:t>
            </a:r>
          </a:p>
        </p:txBody>
      </p:sp>
      <p:pic>
        <p:nvPicPr>
          <p:cNvPr id="6" name="Picture 5" descr="ModelImag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3862" y="830997"/>
            <a:ext cx="1697622" cy="4846711"/>
          </a:xfrm>
          <a:prstGeom prst="rect">
            <a:avLst/>
          </a:prstGeom>
        </p:spPr>
      </p:pic>
      <p:sp>
        <p:nvSpPr>
          <p:cNvPr id="7" name="TextBox 6"/>
          <p:cNvSpPr txBox="1"/>
          <p:nvPr/>
        </p:nvSpPr>
        <p:spPr>
          <a:xfrm>
            <a:off x="1941832" y="23556"/>
            <a:ext cx="1932645" cy="830997"/>
          </a:xfrm>
          <a:prstGeom prst="rect">
            <a:avLst/>
          </a:prstGeom>
          <a:noFill/>
        </p:spPr>
        <p:txBody>
          <a:bodyPr wrap="square" rtlCol="0">
            <a:spAutoFit/>
          </a:bodyPr>
          <a:lstStyle/>
          <a:p>
            <a:r>
              <a:rPr lang="en-US" sz="1600" dirty="0" smtClean="0"/>
              <a:t>Click on your Model View and then go to </a:t>
            </a:r>
            <a:r>
              <a:rPr lang="en-US" sz="1600" dirty="0" err="1" smtClean="0"/>
              <a:t>Edit</a:t>
            </a:r>
            <a:r>
              <a:rPr lang="en-US" sz="1600" dirty="0" err="1" smtClean="0">
                <a:sym typeface="Wingdings"/>
              </a:rPr>
              <a:t>Image</a:t>
            </a:r>
            <a:endParaRPr lang="en-US" sz="1600" dirty="0" smtClean="0"/>
          </a:p>
        </p:txBody>
      </p:sp>
      <p:sp>
        <p:nvSpPr>
          <p:cNvPr id="8" name="TextBox 7"/>
          <p:cNvSpPr txBox="1"/>
          <p:nvPr/>
        </p:nvSpPr>
        <p:spPr>
          <a:xfrm>
            <a:off x="2033863" y="5739154"/>
            <a:ext cx="1697622" cy="1077218"/>
          </a:xfrm>
          <a:prstGeom prst="rect">
            <a:avLst/>
          </a:prstGeom>
          <a:noFill/>
        </p:spPr>
        <p:txBody>
          <a:bodyPr wrap="square" rtlCol="0">
            <a:spAutoFit/>
          </a:bodyPr>
          <a:lstStyle/>
          <a:p>
            <a:r>
              <a:rPr lang="en-US" sz="1600" dirty="0" smtClean="0"/>
              <a:t>This </a:t>
            </a:r>
            <a:r>
              <a:rPr lang="en-US" sz="1600" dirty="0" smtClean="0"/>
              <a:t>allows you to add any image plane to your model</a:t>
            </a:r>
            <a:endParaRPr lang="en-US" sz="1600" dirty="0" smtClean="0"/>
          </a:p>
        </p:txBody>
      </p:sp>
      <p:pic>
        <p:nvPicPr>
          <p:cNvPr id="9" name="Picture 8" descr="EditObjects.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2555" y="770508"/>
            <a:ext cx="1963355" cy="3137580"/>
          </a:xfrm>
          <a:prstGeom prst="rect">
            <a:avLst/>
          </a:prstGeom>
        </p:spPr>
      </p:pic>
      <p:sp>
        <p:nvSpPr>
          <p:cNvPr id="10" name="TextBox 9"/>
          <p:cNvSpPr txBox="1"/>
          <p:nvPr/>
        </p:nvSpPr>
        <p:spPr>
          <a:xfrm>
            <a:off x="3731485" y="3931644"/>
            <a:ext cx="3583715" cy="5478422"/>
          </a:xfrm>
          <a:prstGeom prst="rect">
            <a:avLst/>
          </a:prstGeom>
          <a:noFill/>
        </p:spPr>
        <p:txBody>
          <a:bodyPr wrap="square" rtlCol="0">
            <a:spAutoFit/>
          </a:bodyPr>
          <a:lstStyle/>
          <a:p>
            <a:r>
              <a:rPr lang="en-US" sz="1400" dirty="0" smtClean="0"/>
              <a:t>Object: change to specific object # or use slider</a:t>
            </a:r>
          </a:p>
          <a:p>
            <a:r>
              <a:rPr lang="en-US" sz="1400" dirty="0" smtClean="0"/>
              <a:t>Edit: edit one or multiple objects</a:t>
            </a:r>
          </a:p>
          <a:p>
            <a:r>
              <a:rPr lang="en-US" sz="1400" dirty="0" smtClean="0"/>
              <a:t>Draw Type: Switch between meshed and unmeshed</a:t>
            </a:r>
          </a:p>
          <a:p>
            <a:r>
              <a:rPr lang="en-US" sz="1400" dirty="0" smtClean="0"/>
              <a:t>Draw Style: lines, points, or fill</a:t>
            </a:r>
          </a:p>
          <a:p>
            <a:r>
              <a:rPr lang="en-US" sz="1400" dirty="0" smtClean="0"/>
              <a:t>Line Color: Change the overal</a:t>
            </a:r>
            <a:r>
              <a:rPr lang="en-US" sz="1400" dirty="0" smtClean="0"/>
              <a:t>l color of the object</a:t>
            </a:r>
          </a:p>
          <a:p>
            <a:r>
              <a:rPr lang="en-US" sz="1400" dirty="0" smtClean="0"/>
              <a:t>Fill Color: I don’t see a point with this and neve</a:t>
            </a:r>
            <a:r>
              <a:rPr lang="en-US" sz="1400" dirty="0" smtClean="0"/>
              <a:t>r use it</a:t>
            </a:r>
          </a:p>
          <a:p>
            <a:r>
              <a:rPr lang="en-US" sz="1400" dirty="0" smtClean="0"/>
              <a:t>Material: Changes the look of the skins as well as allows you to light the inside of closed objects</a:t>
            </a:r>
          </a:p>
          <a:p>
            <a:r>
              <a:rPr lang="en-US" sz="1400" dirty="0" smtClean="0"/>
              <a:t>Points: changes all sphere sizes to the same size and quality of the sphere drawing</a:t>
            </a:r>
          </a:p>
          <a:p>
            <a:r>
              <a:rPr lang="en-US" sz="1400" dirty="0" smtClean="0"/>
              <a:t>Lines: changes line widths</a:t>
            </a:r>
          </a:p>
          <a:p>
            <a:r>
              <a:rPr lang="en-US" sz="1400" dirty="0" smtClean="0"/>
              <a:t>Values: When points have a value (</a:t>
            </a:r>
            <a:r>
              <a:rPr lang="en-US" sz="1400" dirty="0" err="1" smtClean="0"/>
              <a:t>CCscore</a:t>
            </a:r>
            <a:r>
              <a:rPr lang="en-US" sz="1400" dirty="0" smtClean="0"/>
              <a:t>, vector magnitudes, etc.) you can manipulate them</a:t>
            </a:r>
          </a:p>
          <a:p>
            <a:r>
              <a:rPr lang="en-US" sz="1400" dirty="0" smtClean="0"/>
              <a:t>Clip: Allows you to truncate the model with a specifically oriented plane (or multiple planes)</a:t>
            </a:r>
          </a:p>
          <a:p>
            <a:r>
              <a:rPr lang="en-US" sz="1400" dirty="0" smtClean="0"/>
              <a:t>Move: center on a specific object or turn the model to certain orientations</a:t>
            </a:r>
          </a:p>
          <a:p>
            <a:r>
              <a:rPr lang="en-US" sz="1400" dirty="0" smtClean="0"/>
              <a:t>Subsets: Allows you to choose what you can see in the model</a:t>
            </a:r>
          </a:p>
          <a:p>
            <a:r>
              <a:rPr lang="en-US" sz="1400" dirty="0" smtClean="0"/>
              <a:t>Meshing: Options to mesh objects</a:t>
            </a:r>
            <a:endParaRPr lang="en-US" sz="1400" dirty="0" smtClean="0"/>
          </a:p>
        </p:txBody>
      </p:sp>
      <p:sp>
        <p:nvSpPr>
          <p:cNvPr id="11" name="TextBox 10"/>
          <p:cNvSpPr txBox="1"/>
          <p:nvPr/>
        </p:nvSpPr>
        <p:spPr>
          <a:xfrm>
            <a:off x="-1" y="7101742"/>
            <a:ext cx="3874478" cy="2308324"/>
          </a:xfrm>
          <a:prstGeom prst="rect">
            <a:avLst/>
          </a:prstGeom>
          <a:noFill/>
        </p:spPr>
        <p:txBody>
          <a:bodyPr wrap="square" rtlCol="0">
            <a:spAutoFit/>
          </a:bodyPr>
          <a:lstStyle/>
          <a:p>
            <a:r>
              <a:rPr lang="en-US" sz="1600" dirty="0" smtClean="0"/>
              <a:t>Open up these dialogue boxes and try the following:</a:t>
            </a:r>
          </a:p>
          <a:p>
            <a:r>
              <a:rPr lang="en-US" sz="1600" dirty="0" smtClean="0"/>
              <a:t>Zoom and rotate</a:t>
            </a:r>
          </a:p>
          <a:p>
            <a:r>
              <a:rPr lang="en-US" sz="1600" dirty="0" smtClean="0"/>
              <a:t>Turning on X, Y, and/or Z slices</a:t>
            </a:r>
          </a:p>
          <a:p>
            <a:r>
              <a:rPr lang="en-US" sz="1600" dirty="0" smtClean="0"/>
              <a:t>Changing line color</a:t>
            </a:r>
          </a:p>
          <a:p>
            <a:r>
              <a:rPr lang="en-US" sz="1600" dirty="0" smtClean="0"/>
              <a:t>Changing material</a:t>
            </a:r>
          </a:p>
          <a:p>
            <a:r>
              <a:rPr lang="en-US" sz="1600" dirty="0" smtClean="0"/>
              <a:t>Moving to different orientations</a:t>
            </a:r>
          </a:p>
          <a:p>
            <a:r>
              <a:rPr lang="en-US" sz="1600" dirty="0" smtClean="0"/>
              <a:t>Changing Data Draw Type and Drawing Style</a:t>
            </a:r>
          </a:p>
          <a:p>
            <a:r>
              <a:rPr lang="en-US" sz="1600" dirty="0" smtClean="0"/>
              <a:t>Lighting</a:t>
            </a:r>
            <a:endParaRPr lang="en-US" sz="1600" dirty="0" smtClean="0"/>
          </a:p>
        </p:txBody>
      </p:sp>
      <p:sp>
        <p:nvSpPr>
          <p:cNvPr id="13" name="TextBox 12"/>
          <p:cNvSpPr txBox="1"/>
          <p:nvPr/>
        </p:nvSpPr>
        <p:spPr>
          <a:xfrm>
            <a:off x="5382555" y="0"/>
            <a:ext cx="1932645" cy="830997"/>
          </a:xfrm>
          <a:prstGeom prst="rect">
            <a:avLst/>
          </a:prstGeom>
          <a:noFill/>
        </p:spPr>
        <p:txBody>
          <a:bodyPr wrap="square" rtlCol="0">
            <a:spAutoFit/>
          </a:bodyPr>
          <a:lstStyle/>
          <a:p>
            <a:r>
              <a:rPr lang="en-US" sz="1600" dirty="0" smtClean="0"/>
              <a:t>Click on your Model View and then go to </a:t>
            </a:r>
            <a:r>
              <a:rPr lang="en-US" sz="1600" dirty="0" err="1" smtClean="0"/>
              <a:t>Edit</a:t>
            </a:r>
            <a:r>
              <a:rPr lang="en-US" sz="1600" dirty="0" err="1" smtClean="0">
                <a:sym typeface="Wingdings"/>
              </a:rPr>
              <a:t>Objects</a:t>
            </a:r>
            <a:endParaRPr lang="en-US" sz="1600" dirty="0" smtClean="0"/>
          </a:p>
        </p:txBody>
      </p:sp>
      <p:sp>
        <p:nvSpPr>
          <p:cNvPr id="14" name="TextBox 13"/>
          <p:cNvSpPr txBox="1"/>
          <p:nvPr/>
        </p:nvSpPr>
        <p:spPr>
          <a:xfrm>
            <a:off x="3731486" y="922950"/>
            <a:ext cx="1651070" cy="156966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600" dirty="0" smtClean="0"/>
              <a:t>To change lighting direction and intensity, use </a:t>
            </a:r>
            <a:r>
              <a:rPr lang="en-US" sz="1600" dirty="0" err="1" smtClean="0"/>
              <a:t>shift+middle-mouse</a:t>
            </a:r>
            <a:r>
              <a:rPr lang="en-US" sz="1600" dirty="0" smtClean="0"/>
              <a:t> button in the Model View</a:t>
            </a:r>
          </a:p>
        </p:txBody>
      </p:sp>
    </p:spTree>
    <p:extLst>
      <p:ext uri="{BB962C8B-B14F-4D97-AF65-F5344CB8AC3E}">
        <p14:creationId xmlns:p14="http://schemas.microsoft.com/office/powerpoint/2010/main" val="315986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lip5.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7554" y="6628241"/>
            <a:ext cx="2687646" cy="2972959"/>
          </a:xfrm>
          <a:prstGeom prst="rect">
            <a:avLst/>
          </a:prstGeom>
        </p:spPr>
      </p:pic>
      <p:sp>
        <p:nvSpPr>
          <p:cNvPr id="2" name="Slide Number Placeholder 1"/>
          <p:cNvSpPr>
            <a:spLocks noGrp="1"/>
          </p:cNvSpPr>
          <p:nvPr>
            <p:ph type="sldNum" sz="quarter" idx="12"/>
          </p:nvPr>
        </p:nvSpPr>
        <p:spPr/>
        <p:txBody>
          <a:bodyPr/>
          <a:lstStyle/>
          <a:p>
            <a:fld id="{B16EE095-D139-854F-82E4-CFD8B9F0BAE6}" type="slidenum">
              <a:rPr lang="en-US" smtClean="0"/>
              <a:t>14</a:t>
            </a:fld>
            <a:endParaRPr lang="en-US"/>
          </a:p>
        </p:txBody>
      </p:sp>
      <p:sp>
        <p:nvSpPr>
          <p:cNvPr id="3" name="TextBox 2"/>
          <p:cNvSpPr txBox="1"/>
          <p:nvPr/>
        </p:nvSpPr>
        <p:spPr>
          <a:xfrm>
            <a:off x="1" y="23989"/>
            <a:ext cx="2015446" cy="584776"/>
          </a:xfrm>
          <a:prstGeom prst="rect">
            <a:avLst/>
          </a:prstGeom>
          <a:noFill/>
        </p:spPr>
        <p:txBody>
          <a:bodyPr wrap="square" rtlCol="0">
            <a:spAutoFit/>
          </a:bodyPr>
          <a:lstStyle/>
          <a:p>
            <a:r>
              <a:rPr lang="en-US" sz="1600" dirty="0" smtClean="0"/>
              <a:t>Go to the Clip panel in 3dmodv Objects</a:t>
            </a:r>
            <a:endParaRPr lang="en-US" sz="1600" dirty="0" smtClean="0"/>
          </a:p>
        </p:txBody>
      </p:sp>
      <p:pic>
        <p:nvPicPr>
          <p:cNvPr id="4" name="Picture 3" descr="clip1.tiff"/>
          <p:cNvPicPr>
            <a:picLocks noChangeAspect="1"/>
          </p:cNvPicPr>
          <p:nvPr/>
        </p:nvPicPr>
        <p:blipFill rotWithShape="1">
          <a:blip r:embed="rId4">
            <a:extLst>
              <a:ext uri="{28A0092B-C50C-407E-A947-70E740481C1C}">
                <a14:useLocalDpi xmlns:a14="http://schemas.microsoft.com/office/drawing/2010/main" val="0"/>
              </a:ext>
            </a:extLst>
          </a:blip>
          <a:srcRect t="46928"/>
          <a:stretch/>
        </p:blipFill>
        <p:spPr>
          <a:xfrm>
            <a:off x="0" y="608766"/>
            <a:ext cx="2346885" cy="2078558"/>
          </a:xfrm>
          <a:prstGeom prst="rect">
            <a:avLst/>
          </a:prstGeom>
        </p:spPr>
      </p:pic>
      <p:sp>
        <p:nvSpPr>
          <p:cNvPr id="5" name="TextBox 4"/>
          <p:cNvSpPr txBox="1"/>
          <p:nvPr/>
        </p:nvSpPr>
        <p:spPr>
          <a:xfrm>
            <a:off x="2346885" y="23990"/>
            <a:ext cx="4968315" cy="1323439"/>
          </a:xfrm>
          <a:prstGeom prst="rect">
            <a:avLst/>
          </a:prstGeom>
          <a:noFill/>
        </p:spPr>
        <p:txBody>
          <a:bodyPr wrap="square" rtlCol="0">
            <a:spAutoFit/>
          </a:bodyPr>
          <a:lstStyle/>
          <a:p>
            <a:r>
              <a:rPr lang="en-US" sz="1600" dirty="0" smtClean="0"/>
              <a:t>Using 3dmodv Controls, make sure your X,Y,Z-axis rotations are all 0 (or go to Move and press Top under X)</a:t>
            </a:r>
          </a:p>
          <a:p>
            <a:endParaRPr lang="en-US" sz="1600" dirty="0" smtClean="0"/>
          </a:p>
          <a:p>
            <a:r>
              <a:rPr lang="en-US" sz="1600" dirty="0" smtClean="0"/>
              <a:t>Switch to Global on Planes to edit and click Show current plane and Clipping plane ON</a:t>
            </a:r>
            <a:endParaRPr lang="en-US" sz="1600" dirty="0" smtClean="0"/>
          </a:p>
        </p:txBody>
      </p:sp>
      <p:pic>
        <p:nvPicPr>
          <p:cNvPr id="6" name="Picture 5" descr="clip2.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7975" y="1347429"/>
            <a:ext cx="3197225" cy="3536634"/>
          </a:xfrm>
          <a:prstGeom prst="rect">
            <a:avLst/>
          </a:prstGeom>
        </p:spPr>
      </p:pic>
      <p:sp>
        <p:nvSpPr>
          <p:cNvPr id="7" name="TextBox 6"/>
          <p:cNvSpPr txBox="1"/>
          <p:nvPr/>
        </p:nvSpPr>
        <p:spPr>
          <a:xfrm>
            <a:off x="2411131" y="1374542"/>
            <a:ext cx="1672525" cy="1323439"/>
          </a:xfrm>
          <a:prstGeom prst="rect">
            <a:avLst/>
          </a:prstGeom>
          <a:noFill/>
        </p:spPr>
        <p:txBody>
          <a:bodyPr wrap="square" rtlCol="0">
            <a:spAutoFit/>
          </a:bodyPr>
          <a:lstStyle/>
          <a:p>
            <a:r>
              <a:rPr lang="en-US" sz="1600" dirty="0" smtClean="0"/>
              <a:t>Press Reset: X, Y, and Z and Invert to see how these buttons affect the clipping plane. </a:t>
            </a:r>
            <a:endParaRPr lang="en-US" sz="1600" dirty="0" smtClean="0"/>
          </a:p>
        </p:txBody>
      </p:sp>
      <p:sp>
        <p:nvSpPr>
          <p:cNvPr id="8" name="TextBox 7"/>
          <p:cNvSpPr txBox="1"/>
          <p:nvPr/>
        </p:nvSpPr>
        <p:spPr>
          <a:xfrm>
            <a:off x="1" y="2922968"/>
            <a:ext cx="4083655" cy="584776"/>
          </a:xfrm>
          <a:prstGeom prst="rect">
            <a:avLst/>
          </a:prstGeom>
          <a:noFill/>
        </p:spPr>
        <p:txBody>
          <a:bodyPr wrap="square" rtlCol="0">
            <a:spAutoFit/>
          </a:bodyPr>
          <a:lstStyle/>
          <a:p>
            <a:r>
              <a:rPr lang="en-US" sz="1600" dirty="0" smtClean="0"/>
              <a:t>Go to Reset Y and manipulate the plane using either the mouse or the keyboard</a:t>
            </a:r>
            <a:endParaRPr lang="en-US" sz="1600" dirty="0" smtClean="0"/>
          </a:p>
        </p:txBody>
      </p:sp>
      <p:pic>
        <p:nvPicPr>
          <p:cNvPr id="9" name="Picture 8" descr="clip3.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507744"/>
            <a:ext cx="2729138" cy="3018855"/>
          </a:xfrm>
          <a:prstGeom prst="rect">
            <a:avLst/>
          </a:prstGeom>
        </p:spPr>
      </p:pic>
      <p:sp>
        <p:nvSpPr>
          <p:cNvPr id="10" name="TextBox 9"/>
          <p:cNvSpPr txBox="1"/>
          <p:nvPr/>
        </p:nvSpPr>
        <p:spPr>
          <a:xfrm>
            <a:off x="2750729" y="4966083"/>
            <a:ext cx="4564471" cy="584776"/>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n-US" sz="1600" dirty="0" err="1"/>
              <a:t>C</a:t>
            </a:r>
            <a:r>
              <a:rPr lang="en-US" sz="1600" dirty="0" err="1" smtClean="0"/>
              <a:t>trl+left-mouse</a:t>
            </a:r>
            <a:r>
              <a:rPr lang="en-US" sz="1600" dirty="0" smtClean="0"/>
              <a:t> = move the plane up and down</a:t>
            </a:r>
          </a:p>
          <a:p>
            <a:r>
              <a:rPr lang="en-US" sz="1600" dirty="0" err="1" smtClean="0"/>
              <a:t>Ctrl+middle-mouse</a:t>
            </a:r>
            <a:r>
              <a:rPr lang="en-US" sz="1600" dirty="0" smtClean="0"/>
              <a:t>=rotate the plane any orientation</a:t>
            </a:r>
            <a:endParaRPr lang="en-US" sz="1600" dirty="0" smtClean="0"/>
          </a:p>
        </p:txBody>
      </p:sp>
      <p:sp>
        <p:nvSpPr>
          <p:cNvPr id="12" name="TextBox 11"/>
          <p:cNvSpPr txBox="1"/>
          <p:nvPr/>
        </p:nvSpPr>
        <p:spPr>
          <a:xfrm>
            <a:off x="2750729" y="5671411"/>
            <a:ext cx="4564471" cy="83099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600" dirty="0" err="1" smtClean="0"/>
              <a:t>Ctrl+arrows</a:t>
            </a:r>
            <a:r>
              <a:rPr lang="en-US" sz="1600" dirty="0" smtClean="0"/>
              <a:t>=move the plane up and down</a:t>
            </a:r>
          </a:p>
          <a:p>
            <a:r>
              <a:rPr lang="en-US" sz="1600" dirty="0" err="1" smtClean="0"/>
              <a:t>Ctrl+numberspad</a:t>
            </a:r>
            <a:r>
              <a:rPr lang="en-US" sz="1600" dirty="0" smtClean="0"/>
              <a:t> (2,6,8,4)=rotate plane any orientation</a:t>
            </a:r>
            <a:endParaRPr lang="en-US" sz="1600" dirty="0" smtClean="0"/>
          </a:p>
        </p:txBody>
      </p:sp>
      <p:sp>
        <p:nvSpPr>
          <p:cNvPr id="13" name="TextBox 12"/>
          <p:cNvSpPr txBox="1"/>
          <p:nvPr/>
        </p:nvSpPr>
        <p:spPr>
          <a:xfrm>
            <a:off x="2687647" y="6620999"/>
            <a:ext cx="1939907" cy="3046988"/>
          </a:xfrm>
          <a:prstGeom prst="rect">
            <a:avLst/>
          </a:prstGeom>
          <a:noFill/>
        </p:spPr>
        <p:txBody>
          <a:bodyPr wrap="square" rtlCol="0">
            <a:spAutoFit/>
          </a:bodyPr>
          <a:lstStyle/>
          <a:p>
            <a:r>
              <a:rPr lang="en-US" sz="1600" dirty="0" smtClean="0"/>
              <a:t>When you have an </a:t>
            </a:r>
            <a:r>
              <a:rPr lang="en-US" sz="1600" dirty="0" smtClean="0"/>
              <a:t>orientation you like, turn off Show current plane. Now, go to object 4 (mitochondria) and turn on Object clipping plane 1, show current plane, and adjust, then turn off show current plane</a:t>
            </a:r>
            <a:endParaRPr lang="en-US" sz="1600" dirty="0" smtClean="0"/>
          </a:p>
        </p:txBody>
      </p:sp>
      <p:pic>
        <p:nvPicPr>
          <p:cNvPr id="14" name="Picture 13" descr="clip4.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6628240"/>
            <a:ext cx="2687646" cy="2972959"/>
          </a:xfrm>
          <a:prstGeom prst="rect">
            <a:avLst/>
          </a:prstGeom>
        </p:spPr>
      </p:pic>
    </p:spTree>
    <p:extLst>
      <p:ext uri="{BB962C8B-B14F-4D97-AF65-F5344CB8AC3E}">
        <p14:creationId xmlns:p14="http://schemas.microsoft.com/office/powerpoint/2010/main" val="2890797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350550" y="8455959"/>
            <a:ext cx="2962725" cy="95410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400" dirty="0" smtClean="0"/>
              <a:t>We are making a series of ‘movies’ stringed together. Do not touch the Model View window or there will be glitches</a:t>
            </a:r>
            <a:endParaRPr lang="en-US" sz="1400" dirty="0" smtClean="0"/>
          </a:p>
        </p:txBody>
      </p:sp>
      <p:sp>
        <p:nvSpPr>
          <p:cNvPr id="2" name="Slide Number Placeholder 1"/>
          <p:cNvSpPr>
            <a:spLocks noGrp="1"/>
          </p:cNvSpPr>
          <p:nvPr>
            <p:ph type="sldNum" sz="quarter" idx="12"/>
          </p:nvPr>
        </p:nvSpPr>
        <p:spPr/>
        <p:txBody>
          <a:bodyPr/>
          <a:lstStyle/>
          <a:p>
            <a:fld id="{B16EE095-D139-854F-82E4-CFD8B9F0BAE6}" type="slidenum">
              <a:rPr lang="en-US" smtClean="0"/>
              <a:t>15</a:t>
            </a:fld>
            <a:endParaRPr lang="en-US" dirty="0"/>
          </a:p>
        </p:txBody>
      </p:sp>
      <p:sp>
        <p:nvSpPr>
          <p:cNvPr id="3" name="TextBox 2"/>
          <p:cNvSpPr txBox="1"/>
          <p:nvPr/>
        </p:nvSpPr>
        <p:spPr>
          <a:xfrm>
            <a:off x="-1" y="0"/>
            <a:ext cx="3681183" cy="1077218"/>
          </a:xfrm>
          <a:prstGeom prst="rect">
            <a:avLst/>
          </a:prstGeom>
          <a:noFill/>
        </p:spPr>
        <p:txBody>
          <a:bodyPr wrap="square" rtlCol="0">
            <a:spAutoFit/>
          </a:bodyPr>
          <a:lstStyle/>
          <a:p>
            <a:r>
              <a:rPr lang="en-US" sz="1600" dirty="0" smtClean="0"/>
              <a:t>Bring up your </a:t>
            </a:r>
            <a:r>
              <a:rPr lang="en-US" sz="1600" dirty="0" err="1" smtClean="0"/>
              <a:t>ZaP</a:t>
            </a:r>
            <a:r>
              <a:rPr lang="en-US" sz="1600" dirty="0" smtClean="0"/>
              <a:t> window and make sure you have turned off the yellow cross. M</a:t>
            </a:r>
            <a:r>
              <a:rPr lang="en-US" sz="1600" dirty="0" smtClean="0"/>
              <a:t>ake a new snap </a:t>
            </a:r>
            <a:r>
              <a:rPr lang="en-US" sz="1600" dirty="0" err="1" smtClean="0"/>
              <a:t>dir</a:t>
            </a:r>
            <a:r>
              <a:rPr lang="en-US" sz="1600" dirty="0" smtClean="0"/>
              <a:t> called </a:t>
            </a:r>
            <a:r>
              <a:rPr lang="en-US" sz="1600" dirty="0" err="1" smtClean="0"/>
              <a:t>ZaPMovie</a:t>
            </a:r>
            <a:r>
              <a:rPr lang="en-US" sz="1600" dirty="0" smtClean="0"/>
              <a:t>. Go to </a:t>
            </a:r>
            <a:r>
              <a:rPr lang="en-US" sz="1600" dirty="0" err="1" smtClean="0"/>
              <a:t>File</a:t>
            </a:r>
            <a:r>
              <a:rPr lang="en-US" sz="1600" dirty="0" err="1" smtClean="0">
                <a:sym typeface="Wingdings"/>
              </a:rPr>
              <a:t>Movie</a:t>
            </a:r>
            <a:r>
              <a:rPr lang="en-US" sz="1600" dirty="0" smtClean="0">
                <a:sym typeface="Wingdings"/>
              </a:rPr>
              <a:t>/Montage</a:t>
            </a:r>
            <a:endParaRPr lang="en-US" sz="1600" dirty="0" smtClean="0"/>
          </a:p>
        </p:txBody>
      </p:sp>
      <p:pic>
        <p:nvPicPr>
          <p:cNvPr id="4" name="Picture 3" descr="3dmodMovie.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77218"/>
            <a:ext cx="1281165" cy="3724569"/>
          </a:xfrm>
          <a:prstGeom prst="rect">
            <a:avLst/>
          </a:prstGeom>
        </p:spPr>
      </p:pic>
      <p:sp>
        <p:nvSpPr>
          <p:cNvPr id="5" name="TextBox 4"/>
          <p:cNvSpPr txBox="1"/>
          <p:nvPr/>
        </p:nvSpPr>
        <p:spPr>
          <a:xfrm>
            <a:off x="3883647" y="189646"/>
            <a:ext cx="2903559" cy="338554"/>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1600" dirty="0" smtClean="0"/>
              <a:t>Hotkey=t turns on and off model</a:t>
            </a:r>
            <a:endParaRPr lang="en-US" sz="1600" dirty="0" smtClean="0"/>
          </a:p>
        </p:txBody>
      </p:sp>
      <p:sp>
        <p:nvSpPr>
          <p:cNvPr id="6" name="TextBox 5"/>
          <p:cNvSpPr txBox="1"/>
          <p:nvPr/>
        </p:nvSpPr>
        <p:spPr>
          <a:xfrm>
            <a:off x="1293294" y="1063947"/>
            <a:ext cx="6021906" cy="584776"/>
          </a:xfrm>
          <a:prstGeom prst="rect">
            <a:avLst/>
          </a:prstGeom>
          <a:noFill/>
        </p:spPr>
        <p:txBody>
          <a:bodyPr wrap="square" rtlCol="0">
            <a:spAutoFit/>
          </a:bodyPr>
          <a:lstStyle/>
          <a:p>
            <a:r>
              <a:rPr lang="en-US" sz="1600" dirty="0" smtClean="0"/>
              <a:t>Turn off the model and select Looping=One way, Snapshot=TIFF</a:t>
            </a:r>
          </a:p>
          <a:p>
            <a:r>
              <a:rPr lang="en-US" sz="1600" dirty="0" smtClean="0"/>
              <a:t>Middle-click in the </a:t>
            </a:r>
            <a:r>
              <a:rPr lang="en-US" sz="1600" dirty="0" err="1" smtClean="0"/>
              <a:t>ZaP</a:t>
            </a:r>
            <a:r>
              <a:rPr lang="en-US" sz="1600" dirty="0" smtClean="0"/>
              <a:t> window and watch the main 3dmod window</a:t>
            </a:r>
            <a:endParaRPr lang="en-US" sz="1600" dirty="0" smtClean="0"/>
          </a:p>
        </p:txBody>
      </p:sp>
      <p:pic>
        <p:nvPicPr>
          <p:cNvPr id="7" name="Picture 6" descr="ZapMovie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9047" y="1648722"/>
            <a:ext cx="2412211" cy="2087761"/>
          </a:xfrm>
          <a:prstGeom prst="rect">
            <a:avLst/>
          </a:prstGeom>
        </p:spPr>
      </p:pic>
      <p:sp>
        <p:nvSpPr>
          <p:cNvPr id="8" name="TextBox 7"/>
          <p:cNvSpPr txBox="1"/>
          <p:nvPr/>
        </p:nvSpPr>
        <p:spPr>
          <a:xfrm>
            <a:off x="3883647" y="1686608"/>
            <a:ext cx="3137058" cy="1323439"/>
          </a:xfrm>
          <a:prstGeom prst="rect">
            <a:avLst/>
          </a:prstGeom>
          <a:noFill/>
        </p:spPr>
        <p:txBody>
          <a:bodyPr wrap="square" rtlCol="0">
            <a:spAutoFit/>
          </a:bodyPr>
          <a:lstStyle/>
          <a:p>
            <a:r>
              <a:rPr lang="en-US" sz="1600" dirty="0" smtClean="0"/>
              <a:t>Turn on the model and Right-click in the </a:t>
            </a:r>
            <a:r>
              <a:rPr lang="en-US" sz="1600" dirty="0" err="1" smtClean="0"/>
              <a:t>ZaP</a:t>
            </a:r>
            <a:r>
              <a:rPr lang="en-US" sz="1600" dirty="0" smtClean="0"/>
              <a:t> window to return with the model on. Be sure to press Snapshot=None when you are done collecting images.</a:t>
            </a:r>
            <a:endParaRPr lang="en-US" sz="1600" dirty="0" smtClean="0"/>
          </a:p>
        </p:txBody>
      </p:sp>
      <p:sp>
        <p:nvSpPr>
          <p:cNvPr id="9" name="TextBox 8"/>
          <p:cNvSpPr txBox="1"/>
          <p:nvPr/>
        </p:nvSpPr>
        <p:spPr>
          <a:xfrm>
            <a:off x="3811259" y="3010047"/>
            <a:ext cx="3503942" cy="83099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dirty="0" smtClean="0"/>
              <a:t>Since we modeled every 5 slices on the Golgi, you could set increment to 5 and it will look continuous</a:t>
            </a:r>
            <a:endParaRPr lang="en-US" sz="1600" dirty="0" smtClean="0"/>
          </a:p>
        </p:txBody>
      </p:sp>
      <p:sp>
        <p:nvSpPr>
          <p:cNvPr id="10" name="TextBox 9"/>
          <p:cNvSpPr txBox="1"/>
          <p:nvPr/>
        </p:nvSpPr>
        <p:spPr>
          <a:xfrm>
            <a:off x="1293293" y="3977041"/>
            <a:ext cx="6021907" cy="830997"/>
          </a:xfrm>
          <a:prstGeom prst="rect">
            <a:avLst/>
          </a:prstGeom>
          <a:noFill/>
        </p:spPr>
        <p:txBody>
          <a:bodyPr wrap="square" rtlCol="0">
            <a:spAutoFit/>
          </a:bodyPr>
          <a:lstStyle/>
          <a:p>
            <a:r>
              <a:rPr lang="en-US" sz="1600" dirty="0" smtClean="0"/>
              <a:t>Go to your terminal window and type 3dmod. Select all of the zap*.</a:t>
            </a:r>
            <a:r>
              <a:rPr lang="en-US" sz="1600" dirty="0" err="1" smtClean="0"/>
              <a:t>tif</a:t>
            </a:r>
            <a:r>
              <a:rPr lang="en-US" sz="1600" dirty="0" smtClean="0"/>
              <a:t> files you have just made and open them. This is a preview of your movie.</a:t>
            </a:r>
            <a:endParaRPr lang="en-US" sz="1600" dirty="0" smtClean="0"/>
          </a:p>
        </p:txBody>
      </p:sp>
      <p:sp>
        <p:nvSpPr>
          <p:cNvPr id="11" name="TextBox 10"/>
          <p:cNvSpPr txBox="1"/>
          <p:nvPr/>
        </p:nvSpPr>
        <p:spPr>
          <a:xfrm>
            <a:off x="17609" y="4892219"/>
            <a:ext cx="2092792" cy="107721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dirty="0" smtClean="0"/>
              <a:t>Import your image files to your favorite movie maker software to complete the movie</a:t>
            </a:r>
            <a:endParaRPr lang="en-US" sz="1600" dirty="0" smtClean="0"/>
          </a:p>
        </p:txBody>
      </p:sp>
      <p:sp>
        <p:nvSpPr>
          <p:cNvPr id="12" name="TextBox 11"/>
          <p:cNvSpPr txBox="1"/>
          <p:nvPr/>
        </p:nvSpPr>
        <p:spPr>
          <a:xfrm>
            <a:off x="2110401" y="4645998"/>
            <a:ext cx="5204799" cy="1323439"/>
          </a:xfrm>
          <a:prstGeom prst="rect">
            <a:avLst/>
          </a:prstGeom>
          <a:noFill/>
        </p:spPr>
        <p:txBody>
          <a:bodyPr wrap="square" rtlCol="0">
            <a:spAutoFit/>
          </a:bodyPr>
          <a:lstStyle/>
          <a:p>
            <a:r>
              <a:rPr lang="en-US" sz="1600" dirty="0" smtClean="0"/>
              <a:t>Bring up your Model View window and turn off all clipping planes. </a:t>
            </a:r>
            <a:r>
              <a:rPr lang="en-US" sz="1600" dirty="0" smtClean="0"/>
              <a:t>Fix center, zoom, and orientation so it is in the same orientation as the tomogram. Make a new snap </a:t>
            </a:r>
            <a:r>
              <a:rPr lang="en-US" sz="1600" dirty="0" err="1" smtClean="0"/>
              <a:t>dir</a:t>
            </a:r>
            <a:r>
              <a:rPr lang="en-US" sz="1600" dirty="0" smtClean="0"/>
              <a:t> called </a:t>
            </a:r>
            <a:r>
              <a:rPr lang="en-US" sz="1600" dirty="0" err="1" smtClean="0"/>
              <a:t>ModelMovie</a:t>
            </a:r>
            <a:r>
              <a:rPr lang="en-US" sz="1600" dirty="0" smtClean="0"/>
              <a:t>. Turn on the View Z image and move the slider to Z=76. </a:t>
            </a:r>
            <a:r>
              <a:rPr lang="en-US" sz="1600" dirty="0"/>
              <a:t>From Model View, go to </a:t>
            </a:r>
            <a:r>
              <a:rPr lang="en-US" sz="1600" dirty="0" err="1"/>
              <a:t>File</a:t>
            </a:r>
            <a:r>
              <a:rPr lang="en-US" sz="1600" dirty="0" err="1">
                <a:sym typeface="Wingdings"/>
              </a:rPr>
              <a:t>Movie</a:t>
            </a:r>
            <a:r>
              <a:rPr lang="en-US" sz="1600" dirty="0">
                <a:sym typeface="Wingdings"/>
              </a:rPr>
              <a:t>/</a:t>
            </a:r>
            <a:r>
              <a:rPr lang="en-US" sz="1600" dirty="0" smtClean="0">
                <a:sym typeface="Wingdings"/>
              </a:rPr>
              <a:t>Montage</a:t>
            </a:r>
            <a:r>
              <a:rPr lang="en-US" sz="1600" dirty="0">
                <a:sym typeface="Wingdings"/>
              </a:rPr>
              <a:t>.</a:t>
            </a:r>
            <a:endParaRPr lang="en-US" sz="1600" dirty="0"/>
          </a:p>
        </p:txBody>
      </p:sp>
      <p:pic>
        <p:nvPicPr>
          <p:cNvPr id="13" name="Picture 12" descr="modelmovie1.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09" y="6126090"/>
            <a:ext cx="2770143" cy="3064213"/>
          </a:xfrm>
          <a:prstGeom prst="rect">
            <a:avLst/>
          </a:prstGeom>
        </p:spPr>
      </p:pic>
      <p:pic>
        <p:nvPicPr>
          <p:cNvPr id="15" name="Picture 14" descr="modelmovie2.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5341" y="6102889"/>
            <a:ext cx="1485209" cy="3432940"/>
          </a:xfrm>
          <a:prstGeom prst="rect">
            <a:avLst/>
          </a:prstGeom>
        </p:spPr>
      </p:pic>
      <p:sp>
        <p:nvSpPr>
          <p:cNvPr id="16" name="TextBox 15"/>
          <p:cNvSpPr txBox="1"/>
          <p:nvPr/>
        </p:nvSpPr>
        <p:spPr>
          <a:xfrm>
            <a:off x="4352476" y="5969437"/>
            <a:ext cx="2962724" cy="2554545"/>
          </a:xfrm>
          <a:prstGeom prst="rect">
            <a:avLst/>
          </a:prstGeom>
          <a:noFill/>
        </p:spPr>
        <p:txBody>
          <a:bodyPr wrap="square" rtlCol="0">
            <a:spAutoFit/>
          </a:bodyPr>
          <a:lstStyle/>
          <a:p>
            <a:r>
              <a:rPr lang="en-US" sz="1600" dirty="0" smtClean="0"/>
              <a:t>Press Set Start, Change Z image to 1 and press Set End. Change # of movie frames to 76 (to match number of z slices). Press Make to see how the movie would play.</a:t>
            </a:r>
          </a:p>
          <a:p>
            <a:endParaRPr lang="en-US" sz="1600" dirty="0"/>
          </a:p>
          <a:p>
            <a:r>
              <a:rPr lang="en-US" sz="1600" dirty="0" smtClean="0"/>
              <a:t>Now change Save as to PNGs and check Write files. When it has finished immediately uncheck write files.</a:t>
            </a:r>
            <a:endParaRPr lang="en-US" sz="1600" dirty="0" smtClean="0"/>
          </a:p>
        </p:txBody>
      </p:sp>
    </p:spTree>
    <p:extLst>
      <p:ext uri="{BB962C8B-B14F-4D97-AF65-F5344CB8AC3E}">
        <p14:creationId xmlns:p14="http://schemas.microsoft.com/office/powerpoint/2010/main" val="3895091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16EE095-D139-854F-82E4-CFD8B9F0BAE6}" type="slidenum">
              <a:rPr lang="en-US" smtClean="0"/>
              <a:t>16</a:t>
            </a:fld>
            <a:endParaRPr lang="en-US"/>
          </a:p>
        </p:txBody>
      </p:sp>
      <p:sp>
        <p:nvSpPr>
          <p:cNvPr id="3" name="TextBox 2"/>
          <p:cNvSpPr txBox="1"/>
          <p:nvPr/>
        </p:nvSpPr>
        <p:spPr>
          <a:xfrm>
            <a:off x="0" y="0"/>
            <a:ext cx="7315199" cy="584776"/>
          </a:xfrm>
          <a:prstGeom prst="rect">
            <a:avLst/>
          </a:prstGeom>
          <a:noFill/>
        </p:spPr>
        <p:txBody>
          <a:bodyPr wrap="square" rtlCol="0">
            <a:spAutoFit/>
          </a:bodyPr>
          <a:lstStyle/>
          <a:p>
            <a:r>
              <a:rPr lang="en-US" sz="1600" dirty="0" smtClean="0"/>
              <a:t>Now turn off View Z image and press Set Start. Now, In 3dmodv Objects, Center on Object 6, the Golgi and zoom in until it fills the Model View. Now Press Set End.</a:t>
            </a:r>
            <a:endParaRPr lang="en-US" sz="1600" dirty="0" smtClean="0"/>
          </a:p>
        </p:txBody>
      </p:sp>
      <p:pic>
        <p:nvPicPr>
          <p:cNvPr id="4" name="Picture 3" descr="modelmovie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8161"/>
            <a:ext cx="2247924" cy="2486557"/>
          </a:xfrm>
          <a:prstGeom prst="rect">
            <a:avLst/>
          </a:prstGeom>
        </p:spPr>
      </p:pic>
      <p:sp>
        <p:nvSpPr>
          <p:cNvPr id="5" name="TextBox 4"/>
          <p:cNvSpPr txBox="1"/>
          <p:nvPr/>
        </p:nvSpPr>
        <p:spPr>
          <a:xfrm>
            <a:off x="2247924" y="693285"/>
            <a:ext cx="5067275" cy="2062103"/>
          </a:xfrm>
          <a:prstGeom prst="rect">
            <a:avLst/>
          </a:prstGeom>
          <a:noFill/>
        </p:spPr>
        <p:txBody>
          <a:bodyPr wrap="square" rtlCol="0">
            <a:spAutoFit/>
          </a:bodyPr>
          <a:lstStyle/>
          <a:p>
            <a:r>
              <a:rPr lang="en-US" sz="1600" dirty="0" smtClean="0"/>
              <a:t>Make sure Write files is unchecked and press Make. 76 frames feels too slow, so adjust the frames to a comfortable speed. I like 40. Now, check Write files and press Make. Uncheck Write files. Now, turn off all of the other objects in the 3dmodv Objects box and Set Start. Press Full 360 Y, Set End, Full 360 Y (again). Change # of movie frames to 60 and then press Make. If you are happy, check Write files, then Make. </a:t>
            </a:r>
            <a:r>
              <a:rPr lang="en-US" sz="1600" dirty="0" smtClean="0"/>
              <a:t>Uncheck Write files.</a:t>
            </a:r>
            <a:endParaRPr lang="en-US" sz="1600" dirty="0" smtClean="0"/>
          </a:p>
        </p:txBody>
      </p:sp>
      <p:pic>
        <p:nvPicPr>
          <p:cNvPr id="6" name="Picture 5" descr="modelmovie4.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3757" y="3127879"/>
            <a:ext cx="2391443" cy="2645312"/>
          </a:xfrm>
          <a:prstGeom prst="rect">
            <a:avLst/>
          </a:prstGeom>
        </p:spPr>
      </p:pic>
      <p:sp>
        <p:nvSpPr>
          <p:cNvPr id="7" name="TextBox 6"/>
          <p:cNvSpPr txBox="1"/>
          <p:nvPr/>
        </p:nvSpPr>
        <p:spPr>
          <a:xfrm>
            <a:off x="30136" y="3747653"/>
            <a:ext cx="4893621" cy="584776"/>
          </a:xfrm>
          <a:prstGeom prst="rect">
            <a:avLst/>
          </a:prstGeom>
          <a:noFill/>
        </p:spPr>
        <p:txBody>
          <a:bodyPr wrap="square" rtlCol="0">
            <a:spAutoFit/>
          </a:bodyPr>
          <a:lstStyle/>
          <a:p>
            <a:r>
              <a:rPr lang="en-US" sz="1600" dirty="0" smtClean="0"/>
              <a:t>Open the series of </a:t>
            </a:r>
            <a:r>
              <a:rPr lang="en-US" sz="1600" dirty="0" err="1" smtClean="0"/>
              <a:t>png</a:t>
            </a:r>
            <a:r>
              <a:rPr lang="en-US" sz="1600" dirty="0" smtClean="0"/>
              <a:t> files using 3dmod and see the final movie you will import into your favorite software.</a:t>
            </a:r>
            <a:endParaRPr lang="en-US" sz="1600" dirty="0" smtClean="0"/>
          </a:p>
        </p:txBody>
      </p:sp>
      <p:sp>
        <p:nvSpPr>
          <p:cNvPr id="8" name="TextBox 7"/>
          <p:cNvSpPr txBox="1"/>
          <p:nvPr/>
        </p:nvSpPr>
        <p:spPr>
          <a:xfrm>
            <a:off x="2371866" y="2916656"/>
            <a:ext cx="2343853" cy="83099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dirty="0" smtClean="0"/>
              <a:t>The saving readout will show up in the terminal </a:t>
            </a:r>
            <a:r>
              <a:rPr lang="en-US" sz="1600" dirty="0" smtClean="0"/>
              <a:t>window</a:t>
            </a:r>
            <a:endParaRPr lang="en-US" sz="1600" dirty="0" smtClean="0"/>
          </a:p>
        </p:txBody>
      </p:sp>
      <p:sp>
        <p:nvSpPr>
          <p:cNvPr id="9" name="TextBox 8"/>
          <p:cNvSpPr txBox="1"/>
          <p:nvPr/>
        </p:nvSpPr>
        <p:spPr>
          <a:xfrm>
            <a:off x="46690" y="4601541"/>
            <a:ext cx="4715719" cy="107721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dirty="0" smtClean="0"/>
              <a:t>Choosing the numbe</a:t>
            </a:r>
            <a:r>
              <a:rPr lang="en-US" sz="1600" dirty="0" smtClean="0"/>
              <a:t>r of frames can be tricky. Think about the frame rate you will use to make your final movie and in addition, when rotating, things are smoother if you use values that divide into 360 evenly.</a:t>
            </a:r>
            <a:endParaRPr lang="en-US" sz="1600" dirty="0" smtClean="0"/>
          </a:p>
        </p:txBody>
      </p:sp>
      <p:sp>
        <p:nvSpPr>
          <p:cNvPr id="10" name="TextBox 9"/>
          <p:cNvSpPr txBox="1"/>
          <p:nvPr/>
        </p:nvSpPr>
        <p:spPr>
          <a:xfrm>
            <a:off x="410877" y="5983120"/>
            <a:ext cx="4052715" cy="58477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dirty="0" smtClean="0"/>
              <a:t>You cannot make more than 999 zap or slicer images and not more than 9999 </a:t>
            </a:r>
            <a:r>
              <a:rPr lang="en-US" sz="1600" dirty="0" err="1" smtClean="0"/>
              <a:t>modv</a:t>
            </a:r>
            <a:r>
              <a:rPr lang="en-US" sz="1600" dirty="0" smtClean="0"/>
              <a:t> images</a:t>
            </a:r>
            <a:endParaRPr lang="en-US" sz="1600" dirty="0" smtClean="0"/>
          </a:p>
        </p:txBody>
      </p:sp>
    </p:spTree>
    <p:extLst>
      <p:ext uri="{BB962C8B-B14F-4D97-AF65-F5344CB8AC3E}">
        <p14:creationId xmlns:p14="http://schemas.microsoft.com/office/powerpoint/2010/main" val="2340718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7315200" cy="590048"/>
          </a:xfrm>
          <a:prstGeom prst="rect">
            <a:avLst/>
          </a:prstGeom>
          <a:noFill/>
        </p:spPr>
        <p:txBody>
          <a:bodyPr wrap="square" lIns="96661" tIns="48331" rIns="96661" bIns="48331" rtlCol="0">
            <a:spAutoFit/>
          </a:bodyPr>
          <a:lstStyle/>
          <a:p>
            <a:r>
              <a:rPr lang="en-US" sz="1600" dirty="0" smtClean="0"/>
              <a:t>3dmod always opens with object 1. To see the object characteristics, go to </a:t>
            </a:r>
            <a:r>
              <a:rPr lang="en-US" sz="1600" dirty="0" err="1" smtClean="0"/>
              <a:t>Edit</a:t>
            </a:r>
            <a:r>
              <a:rPr lang="en-US" sz="1600" dirty="0" err="1" smtClean="0">
                <a:sym typeface="Wingdings"/>
              </a:rPr>
              <a:t>ObjectType</a:t>
            </a:r>
            <a:r>
              <a:rPr lang="en-US" sz="1600" dirty="0" smtClean="0">
                <a:sym typeface="Wingdings"/>
              </a:rPr>
              <a:t> . . . From the main 3dmod window</a:t>
            </a:r>
            <a:endParaRPr lang="en-US" sz="1600" dirty="0"/>
          </a:p>
        </p:txBody>
      </p:sp>
      <p:pic>
        <p:nvPicPr>
          <p:cNvPr id="3" name="Picture 2" descr="objectType.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8648"/>
            <a:ext cx="1714412" cy="5321820"/>
          </a:xfrm>
          <a:prstGeom prst="rect">
            <a:avLst/>
          </a:prstGeom>
        </p:spPr>
      </p:pic>
      <p:sp>
        <p:nvSpPr>
          <p:cNvPr id="4" name="TextBox 3"/>
          <p:cNvSpPr txBox="1"/>
          <p:nvPr/>
        </p:nvSpPr>
        <p:spPr>
          <a:xfrm>
            <a:off x="1772470" y="600019"/>
            <a:ext cx="3344586" cy="584776"/>
          </a:xfrm>
          <a:prstGeom prst="rect">
            <a:avLst/>
          </a:prstGeom>
          <a:noFill/>
        </p:spPr>
        <p:txBody>
          <a:bodyPr wrap="none" rtlCol="0">
            <a:spAutoFit/>
          </a:bodyPr>
          <a:lstStyle/>
          <a:p>
            <a:r>
              <a:rPr lang="en-US" sz="1600" dirty="0" smtClean="0"/>
              <a:t>You can now name the object: Vesicle</a:t>
            </a:r>
          </a:p>
          <a:p>
            <a:r>
              <a:rPr lang="en-US" sz="1600" dirty="0" smtClean="0"/>
              <a:t>This will be a Closed Object type</a:t>
            </a:r>
            <a:endParaRPr lang="en-US" sz="1600" dirty="0"/>
          </a:p>
        </p:txBody>
      </p:sp>
      <p:sp>
        <p:nvSpPr>
          <p:cNvPr id="5" name="Rectangle 4"/>
          <p:cNvSpPr/>
          <p:nvPr/>
        </p:nvSpPr>
        <p:spPr>
          <a:xfrm>
            <a:off x="3284305" y="7870837"/>
            <a:ext cx="3929662" cy="1530025"/>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1600" u="sng" dirty="0" smtClean="0"/>
              <a:t>Closed Object: </a:t>
            </a:r>
            <a:r>
              <a:rPr lang="en-US" sz="1600" dirty="0" smtClean="0"/>
              <a:t>structures that are a closed loop (vesicles, </a:t>
            </a:r>
            <a:r>
              <a:rPr lang="en-US" sz="1600" dirty="0" err="1" smtClean="0"/>
              <a:t>mitos</a:t>
            </a:r>
            <a:r>
              <a:rPr lang="en-US" sz="1600" dirty="0" smtClean="0"/>
              <a:t>, etc.)</a:t>
            </a:r>
          </a:p>
          <a:p>
            <a:r>
              <a:rPr lang="en-US" sz="1600" u="sng" dirty="0" smtClean="0"/>
              <a:t>Open Object: </a:t>
            </a:r>
            <a:r>
              <a:rPr lang="en-US" sz="1600" dirty="0" smtClean="0"/>
              <a:t>structures that are open ended (MTs, closed but cut off on edge of </a:t>
            </a:r>
            <a:r>
              <a:rPr lang="en-US" sz="1600" dirty="0" err="1" smtClean="0"/>
              <a:t>tomo</a:t>
            </a:r>
            <a:r>
              <a:rPr lang="en-US" sz="1600" dirty="0" smtClean="0"/>
              <a:t>)</a:t>
            </a:r>
          </a:p>
          <a:p>
            <a:r>
              <a:rPr lang="en-US" sz="1600" u="sng" dirty="0" smtClean="0"/>
              <a:t>Scattered Object: </a:t>
            </a:r>
            <a:r>
              <a:rPr lang="en-US" sz="1600" dirty="0" smtClean="0"/>
              <a:t>structures that are small and discrete (small vesicles, ribosomes)</a:t>
            </a:r>
            <a:endParaRPr lang="en-US" sz="1600" dirty="0"/>
          </a:p>
        </p:txBody>
      </p:sp>
      <p:pic>
        <p:nvPicPr>
          <p:cNvPr id="6" name="Picture 5" descr="Normal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1200" y="1170840"/>
            <a:ext cx="3063004" cy="3838163"/>
          </a:xfrm>
          <a:prstGeom prst="rect">
            <a:avLst/>
          </a:prstGeom>
        </p:spPr>
      </p:pic>
      <p:sp>
        <p:nvSpPr>
          <p:cNvPr id="7" name="TextBox 6"/>
          <p:cNvSpPr txBox="1"/>
          <p:nvPr/>
        </p:nvSpPr>
        <p:spPr>
          <a:xfrm>
            <a:off x="4964204" y="1170840"/>
            <a:ext cx="2350996" cy="1077218"/>
          </a:xfrm>
          <a:prstGeom prst="rect">
            <a:avLst/>
          </a:prstGeom>
          <a:noFill/>
        </p:spPr>
        <p:txBody>
          <a:bodyPr wrap="square" rtlCol="0">
            <a:spAutoFit/>
          </a:bodyPr>
          <a:lstStyle/>
          <a:p>
            <a:r>
              <a:rPr lang="en-US" sz="1600" dirty="0" smtClean="0"/>
              <a:t>Find this vesicle in the upper left corner, on slice 76. Make sure you have switched to Model Mode.</a:t>
            </a:r>
            <a:endParaRPr lang="en-US" sz="1600" dirty="0"/>
          </a:p>
        </p:txBody>
      </p:sp>
      <p:sp>
        <p:nvSpPr>
          <p:cNvPr id="8" name="Rectangle 7"/>
          <p:cNvSpPr/>
          <p:nvPr/>
        </p:nvSpPr>
        <p:spPr>
          <a:xfrm>
            <a:off x="1914110" y="5145390"/>
            <a:ext cx="2729500" cy="975618"/>
          </a:xfrm>
          <a:prstGeom prst="rect">
            <a:avLst/>
          </a:prstGeom>
          <a:ln/>
        </p:spPr>
        <p:style>
          <a:lnRef idx="2">
            <a:schemeClr val="accent4"/>
          </a:lnRef>
          <a:fillRef idx="1">
            <a:schemeClr val="lt1"/>
          </a:fillRef>
          <a:effectRef idx="0">
            <a:schemeClr val="accent4"/>
          </a:effectRef>
          <a:fontRef idx="minor">
            <a:schemeClr val="dk1"/>
          </a:fontRef>
        </p:style>
        <p:txBody>
          <a:bodyPr lIns="96661" tIns="48331" rIns="96661" bIns="48331" spcCol="0" rtlCol="0" anchor="ctr"/>
          <a:lstStyle/>
          <a:p>
            <a:r>
              <a:rPr lang="en-US" sz="1600" dirty="0" smtClean="0"/>
              <a:t>Left-click: makes new contour or selects a contour</a:t>
            </a:r>
          </a:p>
          <a:p>
            <a:r>
              <a:rPr lang="en-US" sz="1600" dirty="0" smtClean="0"/>
              <a:t>Middle-click: makes new point</a:t>
            </a:r>
          </a:p>
          <a:p>
            <a:r>
              <a:rPr lang="en-US" sz="1600" dirty="0" smtClean="0"/>
              <a:t>Right-click: moves point</a:t>
            </a:r>
            <a:endParaRPr lang="en-US" sz="1600" dirty="0"/>
          </a:p>
        </p:txBody>
      </p:sp>
      <p:sp>
        <p:nvSpPr>
          <p:cNvPr id="9" name="Rectangle 8"/>
          <p:cNvSpPr/>
          <p:nvPr/>
        </p:nvSpPr>
        <p:spPr>
          <a:xfrm>
            <a:off x="5092646" y="2381470"/>
            <a:ext cx="1956818" cy="766754"/>
          </a:xfrm>
          <a:prstGeom prst="rect">
            <a:avLst/>
          </a:prstGeom>
        </p:spPr>
        <p:style>
          <a:lnRef idx="2">
            <a:schemeClr val="accent6"/>
          </a:lnRef>
          <a:fillRef idx="1">
            <a:schemeClr val="lt1"/>
          </a:fillRef>
          <a:effectRef idx="0">
            <a:schemeClr val="accent6"/>
          </a:effectRef>
          <a:fontRef idx="minor">
            <a:schemeClr val="dk1"/>
          </a:fontRef>
        </p:style>
        <p:txBody>
          <a:bodyPr lIns="96661" tIns="48331" rIns="96661" bIns="48331" spcCol="0" rtlCol="0" anchor="ctr"/>
          <a:lstStyle/>
          <a:p>
            <a:r>
              <a:rPr lang="en-US" sz="1600" dirty="0" smtClean="0"/>
              <a:t>Toggle between Movie/Model Mode with ‘m’</a:t>
            </a:r>
            <a:endParaRPr lang="en-US" sz="1600" dirty="0"/>
          </a:p>
        </p:txBody>
      </p:sp>
      <p:sp>
        <p:nvSpPr>
          <p:cNvPr id="10" name="TextBox 9"/>
          <p:cNvSpPr txBox="1"/>
          <p:nvPr/>
        </p:nvSpPr>
        <p:spPr>
          <a:xfrm>
            <a:off x="4964204" y="3229346"/>
            <a:ext cx="2350996" cy="1815882"/>
          </a:xfrm>
          <a:prstGeom prst="rect">
            <a:avLst/>
          </a:prstGeom>
          <a:noFill/>
        </p:spPr>
        <p:txBody>
          <a:bodyPr wrap="square" rtlCol="0">
            <a:spAutoFit/>
          </a:bodyPr>
          <a:lstStyle/>
          <a:p>
            <a:r>
              <a:rPr lang="en-US" sz="1600" dirty="0" smtClean="0"/>
              <a:t>Using your middle-mouse button, start drawing a line around the edge of the vesicle (either by holding the button down, or by clicking points along the membrane)</a:t>
            </a:r>
            <a:endParaRPr lang="en-US" sz="1600" dirty="0"/>
          </a:p>
        </p:txBody>
      </p:sp>
      <p:pic>
        <p:nvPicPr>
          <p:cNvPr id="11" name="Picture 10" descr="Normal2.tiff"/>
          <p:cNvPicPr>
            <a:picLocks noChangeAspect="1"/>
          </p:cNvPicPr>
          <p:nvPr/>
        </p:nvPicPr>
        <p:blipFill rotWithShape="1">
          <a:blip r:embed="rId4">
            <a:extLst>
              <a:ext uri="{28A0092B-C50C-407E-A947-70E740481C1C}">
                <a14:useLocalDpi xmlns:a14="http://schemas.microsoft.com/office/drawing/2010/main" val="0"/>
              </a:ext>
            </a:extLst>
          </a:blip>
          <a:srcRect b="17862"/>
          <a:stretch/>
        </p:blipFill>
        <p:spPr>
          <a:xfrm>
            <a:off x="4964204" y="5045228"/>
            <a:ext cx="2331824" cy="2685429"/>
          </a:xfrm>
          <a:prstGeom prst="rect">
            <a:avLst/>
          </a:prstGeom>
        </p:spPr>
      </p:pic>
      <p:sp>
        <p:nvSpPr>
          <p:cNvPr id="12" name="TextBox 11"/>
          <p:cNvSpPr txBox="1"/>
          <p:nvPr/>
        </p:nvSpPr>
        <p:spPr>
          <a:xfrm>
            <a:off x="0" y="6121008"/>
            <a:ext cx="4964204" cy="969496"/>
          </a:xfrm>
          <a:prstGeom prst="rect">
            <a:avLst/>
          </a:prstGeom>
          <a:noFill/>
        </p:spPr>
        <p:txBody>
          <a:bodyPr wrap="square" rtlCol="0">
            <a:spAutoFit/>
          </a:bodyPr>
          <a:lstStyle/>
          <a:p>
            <a:r>
              <a:rPr lang="en-US" dirty="0" smtClean="0"/>
              <a:t>The object should look something like this</a:t>
            </a:r>
            <a:r>
              <a:rPr lang="en-US" dirty="0" smtClean="0">
                <a:sym typeface="Wingdings"/>
              </a:rPr>
              <a:t></a:t>
            </a:r>
          </a:p>
          <a:p>
            <a:r>
              <a:rPr lang="en-US" dirty="0" smtClean="0">
                <a:sym typeface="Wingdings"/>
              </a:rPr>
              <a:t>Now go ahead and page down and model to Z=70 and stop (You should have 7 contours)</a:t>
            </a:r>
            <a:endParaRPr lang="en-US" dirty="0"/>
          </a:p>
        </p:txBody>
      </p:sp>
      <p:pic>
        <p:nvPicPr>
          <p:cNvPr id="13" name="Picture 12" descr="Normal3.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886" y="7173335"/>
            <a:ext cx="2805168" cy="2427865"/>
          </a:xfrm>
          <a:prstGeom prst="rect">
            <a:avLst/>
          </a:prstGeom>
        </p:spPr>
      </p:pic>
      <p:sp>
        <p:nvSpPr>
          <p:cNvPr id="15" name="Slide Number Placeholder 14"/>
          <p:cNvSpPr>
            <a:spLocks noGrp="1"/>
          </p:cNvSpPr>
          <p:nvPr>
            <p:ph type="sldNum" sz="quarter" idx="12"/>
          </p:nvPr>
        </p:nvSpPr>
        <p:spPr/>
        <p:txBody>
          <a:bodyPr/>
          <a:lstStyle/>
          <a:p>
            <a:fld id="{B16EE095-D139-854F-82E4-CFD8B9F0BAE6}" type="slidenum">
              <a:rPr lang="en-US" smtClean="0"/>
              <a:t>2</a:t>
            </a:fld>
            <a:endParaRPr lang="en-US"/>
          </a:p>
        </p:txBody>
      </p:sp>
    </p:spTree>
    <p:extLst>
      <p:ext uri="{BB962C8B-B14F-4D97-AF65-F5344CB8AC3E}">
        <p14:creationId xmlns:p14="http://schemas.microsoft.com/office/powerpoint/2010/main" val="1345131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rmal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3813"/>
            <a:ext cx="1781700" cy="1858258"/>
          </a:xfrm>
          <a:prstGeom prst="rect">
            <a:avLst/>
          </a:prstGeom>
        </p:spPr>
      </p:pic>
      <p:sp>
        <p:nvSpPr>
          <p:cNvPr id="3" name="Rectangle 2"/>
          <p:cNvSpPr/>
          <p:nvPr/>
        </p:nvSpPr>
        <p:spPr>
          <a:xfrm>
            <a:off x="0" y="0"/>
            <a:ext cx="1555300" cy="533783"/>
          </a:xfrm>
          <a:prstGeom prst="rect">
            <a:avLst/>
          </a:prstGeom>
        </p:spPr>
        <p:style>
          <a:lnRef idx="2">
            <a:schemeClr val="accent6"/>
          </a:lnRef>
          <a:fillRef idx="1">
            <a:schemeClr val="lt1"/>
          </a:fillRef>
          <a:effectRef idx="0">
            <a:schemeClr val="accent6"/>
          </a:effectRef>
          <a:fontRef idx="minor">
            <a:schemeClr val="dk1"/>
          </a:fontRef>
        </p:style>
        <p:txBody>
          <a:bodyPr lIns="96661" tIns="48331" rIns="96661" bIns="48331" spcCol="0" rtlCol="0" anchor="ctr"/>
          <a:lstStyle/>
          <a:p>
            <a:r>
              <a:rPr lang="en-US" sz="1600" dirty="0" smtClean="0"/>
              <a:t>Save the model with hotkey ‘s’</a:t>
            </a:r>
            <a:endParaRPr lang="en-US" sz="1600" dirty="0"/>
          </a:p>
        </p:txBody>
      </p:sp>
      <p:sp>
        <p:nvSpPr>
          <p:cNvPr id="4" name="TextBox 3"/>
          <p:cNvSpPr txBox="1"/>
          <p:nvPr/>
        </p:nvSpPr>
        <p:spPr>
          <a:xfrm>
            <a:off x="1555300" y="0"/>
            <a:ext cx="5759900" cy="584776"/>
          </a:xfrm>
          <a:prstGeom prst="rect">
            <a:avLst/>
          </a:prstGeom>
          <a:noFill/>
        </p:spPr>
        <p:txBody>
          <a:bodyPr wrap="square" rtlCol="0">
            <a:spAutoFit/>
          </a:bodyPr>
          <a:lstStyle/>
          <a:p>
            <a:r>
              <a:rPr lang="en-US" sz="1600" dirty="0" smtClean="0"/>
              <a:t>Save your model in the same folder as your tomogram. Call it </a:t>
            </a:r>
            <a:r>
              <a:rPr lang="en-US" sz="1600" dirty="0" err="1" smtClean="0"/>
              <a:t>ivemcut.mod</a:t>
            </a:r>
            <a:endParaRPr lang="en-US" sz="1600" dirty="0"/>
          </a:p>
        </p:txBody>
      </p:sp>
      <p:sp>
        <p:nvSpPr>
          <p:cNvPr id="5" name="TextBox 4"/>
          <p:cNvSpPr txBox="1"/>
          <p:nvPr/>
        </p:nvSpPr>
        <p:spPr>
          <a:xfrm>
            <a:off x="1781702" y="657406"/>
            <a:ext cx="1729408" cy="2308324"/>
          </a:xfrm>
          <a:prstGeom prst="rect">
            <a:avLst/>
          </a:prstGeom>
          <a:noFill/>
        </p:spPr>
        <p:txBody>
          <a:bodyPr wrap="square" rtlCol="0">
            <a:spAutoFit/>
          </a:bodyPr>
          <a:lstStyle/>
          <a:p>
            <a:r>
              <a:rPr lang="en-US" sz="1600" dirty="0" smtClean="0"/>
              <a:t>To see the contours you made, open the Model View window from the main 3dmod window: </a:t>
            </a:r>
            <a:r>
              <a:rPr lang="en-US" sz="1600" dirty="0" err="1" smtClean="0"/>
              <a:t>Image</a:t>
            </a:r>
            <a:r>
              <a:rPr lang="en-US" sz="1600" dirty="0" err="1" smtClean="0">
                <a:sym typeface="Wingdings"/>
              </a:rPr>
              <a:t>Model</a:t>
            </a:r>
            <a:r>
              <a:rPr lang="en-US" sz="1600" dirty="0" smtClean="0">
                <a:sym typeface="Wingdings"/>
              </a:rPr>
              <a:t> View</a:t>
            </a:r>
            <a:endParaRPr lang="en-US" sz="1600" dirty="0"/>
          </a:p>
        </p:txBody>
      </p:sp>
      <p:sp>
        <p:nvSpPr>
          <p:cNvPr id="6" name="Rectangle 5"/>
          <p:cNvSpPr/>
          <p:nvPr/>
        </p:nvSpPr>
        <p:spPr>
          <a:xfrm>
            <a:off x="44064" y="2529123"/>
            <a:ext cx="1710028" cy="533783"/>
          </a:xfrm>
          <a:prstGeom prst="rect">
            <a:avLst/>
          </a:prstGeom>
        </p:spPr>
        <p:style>
          <a:lnRef idx="2">
            <a:schemeClr val="accent6"/>
          </a:lnRef>
          <a:fillRef idx="1">
            <a:schemeClr val="lt1"/>
          </a:fillRef>
          <a:effectRef idx="0">
            <a:schemeClr val="accent6"/>
          </a:effectRef>
          <a:fontRef idx="minor">
            <a:schemeClr val="dk1"/>
          </a:fontRef>
        </p:style>
        <p:txBody>
          <a:bodyPr lIns="96661" tIns="48331" rIns="96661" bIns="48331" spcCol="0" rtlCol="0" anchor="ctr"/>
          <a:lstStyle/>
          <a:p>
            <a:r>
              <a:rPr lang="en-US" sz="1600" dirty="0" smtClean="0"/>
              <a:t>Open Model View with hotkey ‘v’</a:t>
            </a:r>
            <a:endParaRPr lang="en-US" sz="1600" dirty="0"/>
          </a:p>
        </p:txBody>
      </p:sp>
      <p:pic>
        <p:nvPicPr>
          <p:cNvPr id="8" name="Picture 7" descr="Sculpt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5473" y="594794"/>
            <a:ext cx="1569754" cy="3573695"/>
          </a:xfrm>
          <a:prstGeom prst="rect">
            <a:avLst/>
          </a:prstGeom>
        </p:spPr>
      </p:pic>
      <p:sp>
        <p:nvSpPr>
          <p:cNvPr id="9" name="TextBox 8"/>
          <p:cNvSpPr txBox="1"/>
          <p:nvPr/>
        </p:nvSpPr>
        <p:spPr>
          <a:xfrm>
            <a:off x="4975227" y="594794"/>
            <a:ext cx="2339973" cy="3046988"/>
          </a:xfrm>
          <a:prstGeom prst="rect">
            <a:avLst/>
          </a:prstGeom>
          <a:noFill/>
        </p:spPr>
        <p:txBody>
          <a:bodyPr wrap="square" rtlCol="0">
            <a:spAutoFit/>
          </a:bodyPr>
          <a:lstStyle/>
          <a:p>
            <a:r>
              <a:rPr lang="en-US" sz="1600" dirty="0" smtClean="0"/>
              <a:t>Go to </a:t>
            </a:r>
            <a:r>
              <a:rPr lang="en-US" sz="1600" dirty="0" err="1" smtClean="0"/>
              <a:t>Special</a:t>
            </a:r>
            <a:r>
              <a:rPr lang="en-US" sz="1600" dirty="0" err="1" smtClean="0">
                <a:sym typeface="Wingdings"/>
              </a:rPr>
              <a:t>Drawing</a:t>
            </a:r>
            <a:r>
              <a:rPr lang="en-US" sz="1600" dirty="0" smtClean="0">
                <a:sym typeface="Wingdings"/>
              </a:rPr>
              <a:t> Tools and select Sculpt. Your curser has now changed to a red circle. You can control the size of the circle by scrolling your mouse wheel.</a:t>
            </a:r>
          </a:p>
          <a:p>
            <a:endParaRPr lang="en-US" sz="1600" dirty="0">
              <a:sym typeface="Wingdings"/>
            </a:endParaRPr>
          </a:p>
          <a:p>
            <a:r>
              <a:rPr lang="en-US" sz="1600" dirty="0" smtClean="0">
                <a:sym typeface="Wingdings"/>
              </a:rPr>
              <a:t>Page down to Z=69. Now, size your red circle so it fits well at the top of the vesicle.</a:t>
            </a:r>
            <a:endParaRPr lang="en-US" sz="1600" dirty="0"/>
          </a:p>
        </p:txBody>
      </p:sp>
      <p:pic>
        <p:nvPicPr>
          <p:cNvPr id="10" name="Picture 9" descr="Sculpt2.tiff"/>
          <p:cNvPicPr>
            <a:picLocks noChangeAspect="1"/>
          </p:cNvPicPr>
          <p:nvPr/>
        </p:nvPicPr>
        <p:blipFill rotWithShape="1">
          <a:blip r:embed="rId4">
            <a:extLst>
              <a:ext uri="{28A0092B-C50C-407E-A947-70E740481C1C}">
                <a14:useLocalDpi xmlns:a14="http://schemas.microsoft.com/office/drawing/2010/main" val="0"/>
              </a:ext>
            </a:extLst>
          </a:blip>
          <a:srcRect b="20413"/>
          <a:stretch/>
        </p:blipFill>
        <p:spPr>
          <a:xfrm>
            <a:off x="44064" y="3510755"/>
            <a:ext cx="2728521" cy="3063045"/>
          </a:xfrm>
          <a:prstGeom prst="rect">
            <a:avLst/>
          </a:prstGeom>
        </p:spPr>
      </p:pic>
      <p:sp>
        <p:nvSpPr>
          <p:cNvPr id="11" name="TextBox 10"/>
          <p:cNvSpPr txBox="1"/>
          <p:nvPr/>
        </p:nvSpPr>
        <p:spPr>
          <a:xfrm>
            <a:off x="2779005" y="4341244"/>
            <a:ext cx="4536195" cy="1815882"/>
          </a:xfrm>
          <a:prstGeom prst="rect">
            <a:avLst/>
          </a:prstGeom>
          <a:noFill/>
        </p:spPr>
        <p:txBody>
          <a:bodyPr wrap="square" rtlCol="0">
            <a:spAutoFit/>
          </a:bodyPr>
          <a:lstStyle/>
          <a:p>
            <a:r>
              <a:rPr lang="en-US" sz="1600" dirty="0" smtClean="0"/>
              <a:t>Middle-click and push out the circle to model the vesicle. If you go too far, bring the circle to the outside of the vesicle and push in the contour to the edge. Adjust the size of the circle as necessary. Do this again until you finish modeling the vesicle around z=44 (you should end up with 33 contours). Don’t forget to save often.</a:t>
            </a:r>
            <a:endParaRPr lang="en-US" sz="1600" dirty="0"/>
          </a:p>
        </p:txBody>
      </p:sp>
      <p:sp>
        <p:nvSpPr>
          <p:cNvPr id="12" name="TextBox 11"/>
          <p:cNvSpPr txBox="1"/>
          <p:nvPr/>
        </p:nvSpPr>
        <p:spPr>
          <a:xfrm>
            <a:off x="0" y="6703898"/>
            <a:ext cx="5322691" cy="830997"/>
          </a:xfrm>
          <a:prstGeom prst="rect">
            <a:avLst/>
          </a:prstGeom>
          <a:noFill/>
        </p:spPr>
        <p:txBody>
          <a:bodyPr wrap="square" rtlCol="0">
            <a:spAutoFit/>
          </a:bodyPr>
          <a:lstStyle/>
          <a:p>
            <a:r>
              <a:rPr lang="en-US" sz="1600" dirty="0" smtClean="0"/>
              <a:t>Click on your Model View window and then go to </a:t>
            </a:r>
            <a:r>
              <a:rPr lang="en-US" sz="1600" dirty="0" err="1" smtClean="0"/>
              <a:t>Edit</a:t>
            </a:r>
            <a:r>
              <a:rPr lang="en-US" sz="1600" dirty="0" err="1" smtClean="0">
                <a:sym typeface="Wingdings"/>
              </a:rPr>
              <a:t>Objects</a:t>
            </a:r>
            <a:r>
              <a:rPr lang="en-US" sz="1600" dirty="0" smtClean="0">
                <a:sym typeface="Wingdings"/>
              </a:rPr>
              <a:t>. For a closed object, you can change Line Color, Material, and Meshing. Go to Meshing and press “Mesh One”</a:t>
            </a:r>
            <a:endParaRPr lang="en-US" sz="1600" dirty="0"/>
          </a:p>
        </p:txBody>
      </p:sp>
      <p:pic>
        <p:nvPicPr>
          <p:cNvPr id="13" name="Picture 12" descr="EditObjects.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2560" y="5918336"/>
            <a:ext cx="1963355" cy="3137580"/>
          </a:xfrm>
          <a:prstGeom prst="rect">
            <a:avLst/>
          </a:prstGeom>
        </p:spPr>
      </p:pic>
      <p:pic>
        <p:nvPicPr>
          <p:cNvPr id="14" name="Picture 13" descr="EditObjectMesh.tiff"/>
          <p:cNvPicPr>
            <a:picLocks noChangeAspect="1"/>
          </p:cNvPicPr>
          <p:nvPr/>
        </p:nvPicPr>
        <p:blipFill rotWithShape="1">
          <a:blip r:embed="rId6">
            <a:extLst>
              <a:ext uri="{28A0092B-C50C-407E-A947-70E740481C1C}">
                <a14:useLocalDpi xmlns:a14="http://schemas.microsoft.com/office/drawing/2010/main" val="0"/>
              </a:ext>
            </a:extLst>
          </a:blip>
          <a:srcRect t="44204"/>
          <a:stretch/>
        </p:blipFill>
        <p:spPr>
          <a:xfrm>
            <a:off x="16054" y="7657118"/>
            <a:ext cx="2180288" cy="1944082"/>
          </a:xfrm>
          <a:prstGeom prst="rect">
            <a:avLst/>
          </a:prstGeom>
        </p:spPr>
      </p:pic>
      <p:pic>
        <p:nvPicPr>
          <p:cNvPr id="15" name="Picture 14" descr="ModelView2.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26841" y="7548076"/>
            <a:ext cx="1968538" cy="2053124"/>
          </a:xfrm>
          <a:prstGeom prst="rect">
            <a:avLst/>
          </a:prstGeom>
        </p:spPr>
      </p:pic>
      <p:sp>
        <p:nvSpPr>
          <p:cNvPr id="17" name="Slide Number Placeholder 16"/>
          <p:cNvSpPr>
            <a:spLocks noGrp="1"/>
          </p:cNvSpPr>
          <p:nvPr>
            <p:ph type="sldNum" sz="quarter" idx="12"/>
          </p:nvPr>
        </p:nvSpPr>
        <p:spPr/>
        <p:txBody>
          <a:bodyPr/>
          <a:lstStyle/>
          <a:p>
            <a:fld id="{B16EE095-D139-854F-82E4-CFD8B9F0BAE6}" type="slidenum">
              <a:rPr lang="en-US" smtClean="0"/>
              <a:t>3</a:t>
            </a:fld>
            <a:endParaRPr lang="en-US"/>
          </a:p>
        </p:txBody>
      </p:sp>
    </p:spTree>
    <p:extLst>
      <p:ext uri="{BB962C8B-B14F-4D97-AF65-F5344CB8AC3E}">
        <p14:creationId xmlns:p14="http://schemas.microsoft.com/office/powerpoint/2010/main" val="2006353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ditObjectMaterial.tiff"/>
          <p:cNvPicPr>
            <a:picLocks noChangeAspect="1"/>
          </p:cNvPicPr>
          <p:nvPr/>
        </p:nvPicPr>
        <p:blipFill rotWithShape="1">
          <a:blip r:embed="rId2">
            <a:extLst>
              <a:ext uri="{28A0092B-C50C-407E-A947-70E740481C1C}">
                <a14:useLocalDpi xmlns:a14="http://schemas.microsoft.com/office/drawing/2010/main" val="0"/>
              </a:ext>
            </a:extLst>
          </a:blip>
          <a:srcRect t="44459"/>
          <a:stretch/>
        </p:blipFill>
        <p:spPr>
          <a:xfrm>
            <a:off x="2006733" y="316669"/>
            <a:ext cx="2001187" cy="1776212"/>
          </a:xfrm>
          <a:prstGeom prst="rect">
            <a:avLst/>
          </a:prstGeom>
        </p:spPr>
      </p:pic>
      <p:sp>
        <p:nvSpPr>
          <p:cNvPr id="3" name="TextBox 2"/>
          <p:cNvSpPr txBox="1"/>
          <p:nvPr/>
        </p:nvSpPr>
        <p:spPr>
          <a:xfrm>
            <a:off x="0" y="0"/>
            <a:ext cx="4241289" cy="338554"/>
          </a:xfrm>
          <a:prstGeom prst="rect">
            <a:avLst/>
          </a:prstGeom>
          <a:noFill/>
        </p:spPr>
        <p:txBody>
          <a:bodyPr wrap="square" rtlCol="0">
            <a:spAutoFit/>
          </a:bodyPr>
          <a:lstStyle/>
          <a:p>
            <a:r>
              <a:rPr lang="en-US" sz="1600" dirty="0" smtClean="0"/>
              <a:t>Now go to Material and check “Light both sides”</a:t>
            </a:r>
            <a:endParaRPr lang="en-US" sz="1600" dirty="0"/>
          </a:p>
        </p:txBody>
      </p:sp>
      <p:pic>
        <p:nvPicPr>
          <p:cNvPr id="4" name="Picture 3" descr="ModelView3.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6669"/>
            <a:ext cx="1703035" cy="1776212"/>
          </a:xfrm>
          <a:prstGeom prst="rect">
            <a:avLst/>
          </a:prstGeom>
        </p:spPr>
      </p:pic>
      <p:sp>
        <p:nvSpPr>
          <p:cNvPr id="5" name="TextBox 4"/>
          <p:cNvSpPr txBox="1"/>
          <p:nvPr/>
        </p:nvSpPr>
        <p:spPr>
          <a:xfrm>
            <a:off x="4241289" y="3763"/>
            <a:ext cx="3073909" cy="213904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smtClean="0"/>
              <a:t>In the Model View, middle-click and move the mouse around. This will allow you to see the object at different angles. Also use the scroll wheel to zoom in/out. </a:t>
            </a:r>
            <a:r>
              <a:rPr lang="en-US" dirty="0" err="1" smtClean="0"/>
              <a:t>Shift+right-click</a:t>
            </a:r>
            <a:r>
              <a:rPr lang="en-US" dirty="0" smtClean="0"/>
              <a:t> rotates</a:t>
            </a:r>
            <a:endParaRPr lang="en-US" dirty="0"/>
          </a:p>
        </p:txBody>
      </p:sp>
      <p:sp>
        <p:nvSpPr>
          <p:cNvPr id="6" name="TextBox 5"/>
          <p:cNvSpPr txBox="1"/>
          <p:nvPr/>
        </p:nvSpPr>
        <p:spPr>
          <a:xfrm>
            <a:off x="1291668" y="2133606"/>
            <a:ext cx="2365932" cy="1100454"/>
          </a:xfrm>
          <a:prstGeom prst="rect">
            <a:avLst/>
          </a:prstGeom>
          <a:noFill/>
        </p:spPr>
        <p:txBody>
          <a:bodyPr wrap="square" rtlCol="0">
            <a:spAutoFit/>
          </a:bodyPr>
          <a:lstStyle/>
          <a:p>
            <a:r>
              <a:rPr lang="en-US" sz="1600" dirty="0" smtClean="0"/>
              <a:t>Go to </a:t>
            </a:r>
            <a:r>
              <a:rPr lang="en-US" sz="1600" dirty="0" err="1" smtClean="0"/>
              <a:t>Edit</a:t>
            </a:r>
            <a:r>
              <a:rPr lang="en-US" sz="1600" dirty="0" err="1" smtClean="0">
                <a:sym typeface="Wingdings"/>
              </a:rPr>
              <a:t>CountourType</a:t>
            </a:r>
            <a:r>
              <a:rPr lang="en-US" sz="1600" dirty="0" smtClean="0">
                <a:sym typeface="Wingdings"/>
              </a:rPr>
              <a:t>. . . And under Section ghost, click Up and Down</a:t>
            </a:r>
            <a:endParaRPr lang="en-US" sz="1600" dirty="0"/>
          </a:p>
        </p:txBody>
      </p:sp>
      <p:pic>
        <p:nvPicPr>
          <p:cNvPr id="7" name="Picture 6" descr="EditContourType.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56738"/>
            <a:ext cx="1221341" cy="3398268"/>
          </a:xfrm>
          <a:prstGeom prst="rect">
            <a:avLst/>
          </a:prstGeom>
        </p:spPr>
      </p:pic>
      <p:sp>
        <p:nvSpPr>
          <p:cNvPr id="8" name="TextBox 7"/>
          <p:cNvSpPr txBox="1"/>
          <p:nvPr/>
        </p:nvSpPr>
        <p:spPr>
          <a:xfrm>
            <a:off x="1389648" y="3234059"/>
            <a:ext cx="1929099" cy="83099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600" dirty="0" smtClean="0"/>
              <a:t>Hotkey for ghost is ‘g’ (except when Interpolator is open)</a:t>
            </a:r>
            <a:endParaRPr lang="en-US" sz="1600" dirty="0"/>
          </a:p>
        </p:txBody>
      </p:sp>
      <p:pic>
        <p:nvPicPr>
          <p:cNvPr id="9" name="Picture 8" descr="Sculpt3.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0" y="2267903"/>
            <a:ext cx="2830484" cy="3353159"/>
          </a:xfrm>
          <a:prstGeom prst="rect">
            <a:avLst/>
          </a:prstGeom>
        </p:spPr>
      </p:pic>
      <p:sp>
        <p:nvSpPr>
          <p:cNvPr id="10" name="TextBox 9"/>
          <p:cNvSpPr txBox="1"/>
          <p:nvPr/>
        </p:nvSpPr>
        <p:spPr>
          <a:xfrm>
            <a:off x="1291668" y="4099159"/>
            <a:ext cx="2365932" cy="1569660"/>
          </a:xfrm>
          <a:prstGeom prst="rect">
            <a:avLst/>
          </a:prstGeom>
          <a:noFill/>
        </p:spPr>
        <p:txBody>
          <a:bodyPr wrap="square" rtlCol="0">
            <a:spAutoFit/>
          </a:bodyPr>
          <a:lstStyle/>
          <a:p>
            <a:r>
              <a:rPr lang="en-US" sz="1600" dirty="0" smtClean="0"/>
              <a:t>Ghosts will be a slightly darker color than the object color. Move to z=43 and lay down a single point in the middle of the ghost contour.</a:t>
            </a:r>
            <a:endParaRPr lang="en-US" sz="1600" dirty="0"/>
          </a:p>
        </p:txBody>
      </p:sp>
      <p:pic>
        <p:nvPicPr>
          <p:cNvPr id="11" name="Picture 10" descr="ModelView4.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6983"/>
            <a:ext cx="2861184" cy="2984126"/>
          </a:xfrm>
          <a:prstGeom prst="rect">
            <a:avLst/>
          </a:prstGeom>
        </p:spPr>
      </p:pic>
      <p:sp>
        <p:nvSpPr>
          <p:cNvPr id="12" name="TextBox 11"/>
          <p:cNvSpPr txBox="1"/>
          <p:nvPr/>
        </p:nvSpPr>
        <p:spPr>
          <a:xfrm>
            <a:off x="0" y="8761109"/>
            <a:ext cx="2931511" cy="584776"/>
          </a:xfrm>
          <a:prstGeom prst="rect">
            <a:avLst/>
          </a:prstGeom>
          <a:noFill/>
        </p:spPr>
        <p:txBody>
          <a:bodyPr wrap="square" rtlCol="0">
            <a:spAutoFit/>
          </a:bodyPr>
          <a:lstStyle/>
          <a:p>
            <a:r>
              <a:rPr lang="en-US" sz="1600" dirty="0" smtClean="0"/>
              <a:t>Press ‘Mesh One’ again to see how the vesicle was capped.</a:t>
            </a:r>
            <a:endParaRPr lang="en-US" sz="1600" dirty="0"/>
          </a:p>
        </p:txBody>
      </p:sp>
      <p:pic>
        <p:nvPicPr>
          <p:cNvPr id="13" name="Picture 12" descr="Interpolator.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57600" y="6281205"/>
            <a:ext cx="2750534" cy="3243095"/>
          </a:xfrm>
          <a:prstGeom prst="rect">
            <a:avLst/>
          </a:prstGeom>
        </p:spPr>
      </p:pic>
      <p:sp>
        <p:nvSpPr>
          <p:cNvPr id="14" name="TextBox 13"/>
          <p:cNvSpPr txBox="1"/>
          <p:nvPr/>
        </p:nvSpPr>
        <p:spPr>
          <a:xfrm>
            <a:off x="3189907" y="5696429"/>
            <a:ext cx="4454014" cy="584776"/>
          </a:xfrm>
          <a:prstGeom prst="rect">
            <a:avLst/>
          </a:prstGeom>
          <a:noFill/>
        </p:spPr>
        <p:txBody>
          <a:bodyPr wrap="square" rtlCol="0">
            <a:spAutoFit/>
          </a:bodyPr>
          <a:lstStyle/>
          <a:p>
            <a:r>
              <a:rPr lang="en-US" sz="1600" dirty="0" smtClean="0"/>
              <a:t>Go to z=76 and find this region near the lower, right corner </a:t>
            </a:r>
            <a:endParaRPr lang="en-US" sz="1600" dirty="0"/>
          </a:p>
        </p:txBody>
      </p:sp>
      <p:sp>
        <p:nvSpPr>
          <p:cNvPr id="16" name="Slide Number Placeholder 15"/>
          <p:cNvSpPr>
            <a:spLocks noGrp="1"/>
          </p:cNvSpPr>
          <p:nvPr>
            <p:ph type="sldNum" sz="quarter" idx="12"/>
          </p:nvPr>
        </p:nvSpPr>
        <p:spPr/>
        <p:txBody>
          <a:bodyPr/>
          <a:lstStyle/>
          <a:p>
            <a:fld id="{B16EE095-D139-854F-82E4-CFD8B9F0BAE6}" type="slidenum">
              <a:rPr lang="en-US" smtClean="0"/>
              <a:t>4</a:t>
            </a:fld>
            <a:endParaRPr lang="en-US"/>
          </a:p>
        </p:txBody>
      </p:sp>
    </p:spTree>
    <p:extLst>
      <p:ext uri="{BB962C8B-B14F-4D97-AF65-F5344CB8AC3E}">
        <p14:creationId xmlns:p14="http://schemas.microsoft.com/office/powerpoint/2010/main" val="2710145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6527949" cy="338554"/>
          </a:xfrm>
          <a:prstGeom prst="rect">
            <a:avLst/>
          </a:prstGeom>
          <a:noFill/>
        </p:spPr>
        <p:txBody>
          <a:bodyPr wrap="none" rtlCol="0">
            <a:spAutoFit/>
          </a:bodyPr>
          <a:lstStyle/>
          <a:p>
            <a:r>
              <a:rPr lang="en-US" sz="1600" dirty="0" smtClean="0"/>
              <a:t>Go to </a:t>
            </a:r>
            <a:r>
              <a:rPr lang="en-US" sz="1600" dirty="0" err="1" smtClean="0"/>
              <a:t>Edit</a:t>
            </a:r>
            <a:r>
              <a:rPr lang="en-US" sz="1600" dirty="0" err="1" smtClean="0">
                <a:sym typeface="Wingdings"/>
              </a:rPr>
              <a:t>ObjectNew</a:t>
            </a:r>
            <a:r>
              <a:rPr lang="en-US" sz="1600" dirty="0">
                <a:sym typeface="Wingdings"/>
              </a:rPr>
              <a:t> </a:t>
            </a:r>
            <a:r>
              <a:rPr lang="en-US" sz="1600" dirty="0" smtClean="0">
                <a:sym typeface="Wingdings"/>
              </a:rPr>
              <a:t>and select Closed Object type and name it Vesicle</a:t>
            </a:r>
            <a:endParaRPr lang="en-US" sz="1600" dirty="0"/>
          </a:p>
        </p:txBody>
      </p:sp>
      <p:pic>
        <p:nvPicPr>
          <p:cNvPr id="4" name="Picture 3" descr="interpolator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7836"/>
            <a:ext cx="1511419" cy="3643247"/>
          </a:xfrm>
          <a:prstGeom prst="rect">
            <a:avLst/>
          </a:prstGeom>
        </p:spPr>
      </p:pic>
      <p:sp>
        <p:nvSpPr>
          <p:cNvPr id="5" name="TextBox 4"/>
          <p:cNvSpPr txBox="1"/>
          <p:nvPr/>
        </p:nvSpPr>
        <p:spPr>
          <a:xfrm>
            <a:off x="1511418" y="605445"/>
            <a:ext cx="2802639" cy="3785652"/>
          </a:xfrm>
          <a:prstGeom prst="rect">
            <a:avLst/>
          </a:prstGeom>
          <a:noFill/>
        </p:spPr>
        <p:txBody>
          <a:bodyPr wrap="square" rtlCol="0">
            <a:spAutoFit/>
          </a:bodyPr>
          <a:lstStyle/>
          <a:p>
            <a:r>
              <a:rPr lang="en-US" sz="1600" dirty="0" smtClean="0"/>
              <a:t>Go to </a:t>
            </a:r>
            <a:r>
              <a:rPr lang="en-US" sz="1600" dirty="0" err="1" smtClean="0"/>
              <a:t>Special</a:t>
            </a:r>
            <a:r>
              <a:rPr lang="en-US" sz="1600" dirty="0" err="1" smtClean="0">
                <a:sym typeface="Wingdings"/>
              </a:rPr>
              <a:t>Interpolator</a:t>
            </a:r>
            <a:endParaRPr lang="en-US" sz="1600" dirty="0" smtClean="0">
              <a:sym typeface="Wingdings"/>
            </a:endParaRPr>
          </a:p>
          <a:p>
            <a:r>
              <a:rPr lang="en-US" sz="1600" dirty="0" smtClean="0">
                <a:sym typeface="Wingdings"/>
              </a:rPr>
              <a:t>Choose Spherical and Z Bridge 20</a:t>
            </a:r>
            <a:r>
              <a:rPr lang="en-US" sz="1600" dirty="0" smtClean="0"/>
              <a:t> </a:t>
            </a:r>
          </a:p>
          <a:p>
            <a:endParaRPr lang="en-US" sz="1600" dirty="0"/>
          </a:p>
          <a:p>
            <a:r>
              <a:rPr lang="en-US" sz="1600" dirty="0" smtClean="0"/>
              <a:t>Now go to the </a:t>
            </a:r>
            <a:r>
              <a:rPr lang="en-US" sz="1600" dirty="0" err="1" smtClean="0"/>
              <a:t>ZaP</a:t>
            </a:r>
            <a:r>
              <a:rPr lang="en-US" sz="1600" dirty="0" smtClean="0"/>
              <a:t> window and scroll through to get a feel for where this vesicle edge is and model the vesicle on z=76 (use sculpt or normal)</a:t>
            </a:r>
          </a:p>
          <a:p>
            <a:endParaRPr lang="en-US" sz="1600" dirty="0"/>
          </a:p>
          <a:p>
            <a:r>
              <a:rPr lang="en-US" sz="1600" dirty="0" smtClean="0"/>
              <a:t>Use the big page down to move to z=56 and model, then z=36 and model, then z=16 and model (You should have 4 contours)</a:t>
            </a:r>
          </a:p>
        </p:txBody>
      </p:sp>
      <p:sp>
        <p:nvSpPr>
          <p:cNvPr id="6" name="TextBox 5"/>
          <p:cNvSpPr txBox="1"/>
          <p:nvPr/>
        </p:nvSpPr>
        <p:spPr>
          <a:xfrm>
            <a:off x="4314058" y="482791"/>
            <a:ext cx="3001142" cy="1077218"/>
          </a:xfrm>
          <a:prstGeom prst="rect">
            <a:avLst/>
          </a:prstGeom>
          <a:noFill/>
        </p:spPr>
        <p:txBody>
          <a:bodyPr wrap="square" rtlCol="0">
            <a:spAutoFit/>
          </a:bodyPr>
          <a:lstStyle/>
          <a:p>
            <a:r>
              <a:rPr lang="en-US" sz="1600" dirty="0" smtClean="0"/>
              <a:t>Go to 3dmod</a:t>
            </a:r>
            <a:r>
              <a:rPr lang="en-US" sz="1600" dirty="0" smtClean="0">
                <a:sym typeface="Wingdings"/>
              </a:rPr>
              <a:t>Preferences or </a:t>
            </a:r>
            <a:r>
              <a:rPr lang="en-US" sz="1600" dirty="0" err="1" smtClean="0">
                <a:sym typeface="Wingdings"/>
              </a:rPr>
              <a:t>EditOptions</a:t>
            </a:r>
            <a:r>
              <a:rPr lang="en-US" sz="1600" dirty="0" smtClean="0">
                <a:sym typeface="Wingdings"/>
              </a:rPr>
              <a:t> and change</a:t>
            </a:r>
          </a:p>
          <a:p>
            <a:r>
              <a:rPr lang="en-US" sz="1600" dirty="0" smtClean="0">
                <a:sym typeface="Wingdings"/>
              </a:rPr>
              <a:t>Step size for big Page Up/Down to 20</a:t>
            </a:r>
            <a:endParaRPr lang="en-US" sz="1600" dirty="0" smtClean="0"/>
          </a:p>
        </p:txBody>
      </p:sp>
      <p:pic>
        <p:nvPicPr>
          <p:cNvPr id="7" name="Picture 6" descr="preferences.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701" y="1320727"/>
            <a:ext cx="2376252" cy="3741333"/>
          </a:xfrm>
          <a:prstGeom prst="rect">
            <a:avLst/>
          </a:prstGeom>
        </p:spPr>
      </p:pic>
      <p:sp>
        <p:nvSpPr>
          <p:cNvPr id="8" name="TextBox 7"/>
          <p:cNvSpPr txBox="1"/>
          <p:nvPr/>
        </p:nvSpPr>
        <p:spPr>
          <a:xfrm>
            <a:off x="1" y="4377086"/>
            <a:ext cx="3138208" cy="58477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600" dirty="0" smtClean="0"/>
              <a:t>Hotkeys on numbers pad:</a:t>
            </a:r>
          </a:p>
          <a:p>
            <a:r>
              <a:rPr lang="en-US" sz="1600" dirty="0" smtClean="0"/>
              <a:t>Big page up: * and Big page down: /</a:t>
            </a:r>
          </a:p>
        </p:txBody>
      </p:sp>
      <p:pic>
        <p:nvPicPr>
          <p:cNvPr id="9" name="Picture 8" descr="interpolator2tiff.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62060"/>
            <a:ext cx="2770090" cy="2889117"/>
          </a:xfrm>
          <a:prstGeom prst="rect">
            <a:avLst/>
          </a:prstGeom>
        </p:spPr>
      </p:pic>
      <p:sp>
        <p:nvSpPr>
          <p:cNvPr id="10" name="TextBox 9"/>
          <p:cNvSpPr txBox="1"/>
          <p:nvPr/>
        </p:nvSpPr>
        <p:spPr>
          <a:xfrm>
            <a:off x="2770090" y="5117279"/>
            <a:ext cx="1775020" cy="1077218"/>
          </a:xfrm>
          <a:prstGeom prst="rect">
            <a:avLst/>
          </a:prstGeom>
          <a:noFill/>
        </p:spPr>
        <p:txBody>
          <a:bodyPr wrap="square" rtlCol="0">
            <a:spAutoFit/>
          </a:bodyPr>
          <a:lstStyle/>
          <a:p>
            <a:r>
              <a:rPr lang="en-US" sz="1600" dirty="0" smtClean="0"/>
              <a:t>Now press Interpolate Contour. Results should look like </a:t>
            </a:r>
            <a:r>
              <a:rPr lang="en-US" sz="1600" dirty="0" smtClean="0">
                <a:sym typeface="Wingdings"/>
              </a:rPr>
              <a:t></a:t>
            </a:r>
            <a:endParaRPr lang="en-US" sz="1600" dirty="0" smtClean="0"/>
          </a:p>
        </p:txBody>
      </p:sp>
      <p:pic>
        <p:nvPicPr>
          <p:cNvPr id="11" name="Picture 10" descr="interpolator3iff.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5110" y="5062060"/>
            <a:ext cx="2770090" cy="2889117"/>
          </a:xfrm>
          <a:prstGeom prst="rect">
            <a:avLst/>
          </a:prstGeom>
        </p:spPr>
      </p:pic>
      <p:sp>
        <p:nvSpPr>
          <p:cNvPr id="12" name="TextBox 11"/>
          <p:cNvSpPr txBox="1"/>
          <p:nvPr/>
        </p:nvSpPr>
        <p:spPr>
          <a:xfrm>
            <a:off x="2770091" y="6442214"/>
            <a:ext cx="1775020" cy="58477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600" dirty="0" smtClean="0"/>
              <a:t>Hotkey for interpolate is Enter</a:t>
            </a:r>
          </a:p>
        </p:txBody>
      </p:sp>
      <p:sp>
        <p:nvSpPr>
          <p:cNvPr id="13" name="TextBox 12"/>
          <p:cNvSpPr txBox="1"/>
          <p:nvPr/>
        </p:nvSpPr>
        <p:spPr>
          <a:xfrm>
            <a:off x="1" y="8135596"/>
            <a:ext cx="7315200" cy="1077218"/>
          </a:xfrm>
          <a:prstGeom prst="rect">
            <a:avLst/>
          </a:prstGeom>
          <a:noFill/>
        </p:spPr>
        <p:txBody>
          <a:bodyPr wrap="square" rtlCol="0">
            <a:spAutoFit/>
          </a:bodyPr>
          <a:lstStyle/>
          <a:p>
            <a:r>
              <a:rPr lang="en-US" sz="1600" dirty="0" smtClean="0"/>
              <a:t>Normally, you would scroll through and fix any contours with sculpt. Do this on about 5 sections, but in the interest of time, we will move on. You may also want to find the last contour (z=13) and add a single point on z=12 to cap the vesicle on that side. Change the slider in 3dmodv Objects to Object 2 and mesh it.</a:t>
            </a:r>
          </a:p>
        </p:txBody>
      </p:sp>
      <p:sp>
        <p:nvSpPr>
          <p:cNvPr id="15" name="Slide Number Placeholder 14"/>
          <p:cNvSpPr>
            <a:spLocks noGrp="1"/>
          </p:cNvSpPr>
          <p:nvPr>
            <p:ph type="sldNum" sz="quarter" idx="12"/>
          </p:nvPr>
        </p:nvSpPr>
        <p:spPr/>
        <p:txBody>
          <a:bodyPr/>
          <a:lstStyle/>
          <a:p>
            <a:fld id="{B16EE095-D139-854F-82E4-CFD8B9F0BAE6}" type="slidenum">
              <a:rPr lang="en-US" smtClean="0"/>
              <a:t>5</a:t>
            </a:fld>
            <a:endParaRPr lang="en-US"/>
          </a:p>
        </p:txBody>
      </p:sp>
    </p:spTree>
    <p:extLst>
      <p:ext uri="{BB962C8B-B14F-4D97-AF65-F5344CB8AC3E}">
        <p14:creationId xmlns:p14="http://schemas.microsoft.com/office/powerpoint/2010/main" val="2774078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arp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83284" cy="3083060"/>
          </a:xfrm>
          <a:prstGeom prst="rect">
            <a:avLst/>
          </a:prstGeom>
        </p:spPr>
      </p:pic>
      <p:sp>
        <p:nvSpPr>
          <p:cNvPr id="3" name="TextBox 2"/>
          <p:cNvSpPr txBox="1"/>
          <p:nvPr/>
        </p:nvSpPr>
        <p:spPr>
          <a:xfrm>
            <a:off x="2483284" y="18406"/>
            <a:ext cx="4831916" cy="3046988"/>
          </a:xfrm>
          <a:prstGeom prst="rect">
            <a:avLst/>
          </a:prstGeom>
          <a:noFill/>
        </p:spPr>
        <p:txBody>
          <a:bodyPr wrap="square" rtlCol="0">
            <a:spAutoFit/>
          </a:bodyPr>
          <a:lstStyle/>
          <a:p>
            <a:r>
              <a:rPr lang="en-US" sz="1600" dirty="0" smtClean="0"/>
              <a:t>Find this region near the upper right corner on z=76</a:t>
            </a:r>
          </a:p>
          <a:p>
            <a:r>
              <a:rPr lang="en-US" sz="1600" dirty="0" smtClean="0"/>
              <a:t>Make a new closed object</a:t>
            </a:r>
          </a:p>
          <a:p>
            <a:r>
              <a:rPr lang="en-US" sz="1600" dirty="0" smtClean="0"/>
              <a:t>Using sculpt and the interpolator as before, model this vesicle (ends on z=8). Once you interpolate, add the single point on z=8.</a:t>
            </a:r>
          </a:p>
          <a:p>
            <a:endParaRPr lang="en-US" sz="1600" dirty="0"/>
          </a:p>
          <a:p>
            <a:endParaRPr lang="en-US" sz="1600" dirty="0" smtClean="0"/>
          </a:p>
          <a:p>
            <a:endParaRPr lang="en-US" sz="1600" dirty="0"/>
          </a:p>
          <a:p>
            <a:endParaRPr lang="en-US" sz="1600" dirty="0" smtClean="0"/>
          </a:p>
          <a:p>
            <a:endParaRPr lang="en-US" sz="1600" dirty="0"/>
          </a:p>
          <a:p>
            <a:r>
              <a:rPr lang="en-US" sz="1600" dirty="0" smtClean="0"/>
              <a:t>Instead of using the sculpt tool to refine the interpolated contours, use Warp on Drawing Tools</a:t>
            </a:r>
          </a:p>
        </p:txBody>
      </p:sp>
      <p:sp>
        <p:nvSpPr>
          <p:cNvPr id="4" name="TextBox 3"/>
          <p:cNvSpPr txBox="1"/>
          <p:nvPr/>
        </p:nvSpPr>
        <p:spPr>
          <a:xfrm>
            <a:off x="2529975" y="1334344"/>
            <a:ext cx="4753710" cy="107721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dirty="0" smtClean="0"/>
              <a:t>You do not need your modeled contours to be exactly 20 apart, they must be 20 apart or closer to work with the interpolator because that is our current Z bridge. You can model more finely if you like.</a:t>
            </a:r>
          </a:p>
        </p:txBody>
      </p:sp>
      <p:pic>
        <p:nvPicPr>
          <p:cNvPr id="5" name="Picture 4" descr="warp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2072" y="3221801"/>
            <a:ext cx="2761613" cy="3456432"/>
          </a:xfrm>
          <a:prstGeom prst="rect">
            <a:avLst/>
          </a:prstGeom>
        </p:spPr>
      </p:pic>
      <p:sp>
        <p:nvSpPr>
          <p:cNvPr id="6" name="TextBox 5"/>
          <p:cNvSpPr txBox="1"/>
          <p:nvPr/>
        </p:nvSpPr>
        <p:spPr>
          <a:xfrm>
            <a:off x="1" y="3221801"/>
            <a:ext cx="4522072" cy="2062103"/>
          </a:xfrm>
          <a:prstGeom prst="rect">
            <a:avLst/>
          </a:prstGeom>
          <a:noFill/>
        </p:spPr>
        <p:txBody>
          <a:bodyPr wrap="square" rtlCol="0">
            <a:spAutoFit/>
          </a:bodyPr>
          <a:lstStyle/>
          <a:p>
            <a:r>
              <a:rPr lang="en-US" sz="1600" dirty="0" smtClean="0"/>
              <a:t>To use Warp, hover mouse over contour, right-click (or middle-click) to move the red region and push to Warp. You control the size of the red region by the mouse wheel. You can also Warp more modestly by not making the red line and pushing the circle. </a:t>
            </a:r>
          </a:p>
          <a:p>
            <a:endParaRPr lang="en-US" sz="1600" dirty="0"/>
          </a:p>
          <a:p>
            <a:r>
              <a:rPr lang="en-US" sz="1600" dirty="0" smtClean="0"/>
              <a:t>Practice this for a few contours, save the model constantly, and mesh the object.</a:t>
            </a:r>
          </a:p>
        </p:txBody>
      </p:sp>
      <p:sp>
        <p:nvSpPr>
          <p:cNvPr id="7" name="TextBox 6"/>
          <p:cNvSpPr txBox="1"/>
          <p:nvPr/>
        </p:nvSpPr>
        <p:spPr>
          <a:xfrm>
            <a:off x="1516976" y="5456178"/>
            <a:ext cx="1316186" cy="584776"/>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1600" dirty="0" smtClean="0"/>
              <a:t>Ctrl-Z </a:t>
            </a:r>
            <a:r>
              <a:rPr lang="en-US" sz="1600" dirty="0" smtClean="0"/>
              <a:t>is </a:t>
            </a:r>
            <a:r>
              <a:rPr lang="en-US" sz="1600" dirty="0" smtClean="0"/>
              <a:t>undo</a:t>
            </a:r>
          </a:p>
          <a:p>
            <a:r>
              <a:rPr lang="en-US" sz="1600" dirty="0" smtClean="0"/>
              <a:t>Ctrl-</a:t>
            </a:r>
            <a:r>
              <a:rPr lang="en-US" sz="1600" dirty="0" smtClean="0"/>
              <a:t>Y is </a:t>
            </a:r>
            <a:r>
              <a:rPr lang="en-US" sz="1600" dirty="0" smtClean="0"/>
              <a:t>redo</a:t>
            </a:r>
          </a:p>
        </p:txBody>
      </p:sp>
      <p:pic>
        <p:nvPicPr>
          <p:cNvPr id="8" name="Picture 7" descr="warp3.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887" y="6248947"/>
            <a:ext cx="3085547" cy="3218129"/>
          </a:xfrm>
          <a:prstGeom prst="rect">
            <a:avLst/>
          </a:prstGeom>
        </p:spPr>
      </p:pic>
      <p:sp>
        <p:nvSpPr>
          <p:cNvPr id="9" name="TextBox 8"/>
          <p:cNvSpPr txBox="1"/>
          <p:nvPr/>
        </p:nvSpPr>
        <p:spPr>
          <a:xfrm>
            <a:off x="4165696" y="7325312"/>
            <a:ext cx="2893875" cy="584776"/>
          </a:xfrm>
          <a:prstGeom prst="rect">
            <a:avLst/>
          </a:prstGeom>
          <a:noFill/>
        </p:spPr>
        <p:txBody>
          <a:bodyPr wrap="square" rtlCol="0">
            <a:spAutoFit/>
          </a:bodyPr>
          <a:lstStyle/>
          <a:p>
            <a:r>
              <a:rPr lang="en-US" sz="1600" dirty="0" smtClean="0"/>
              <a:t>Make a new closed Object and label it Mitochondria</a:t>
            </a:r>
          </a:p>
        </p:txBody>
      </p:sp>
      <p:sp>
        <p:nvSpPr>
          <p:cNvPr id="11" name="Slide Number Placeholder 10"/>
          <p:cNvSpPr>
            <a:spLocks noGrp="1"/>
          </p:cNvSpPr>
          <p:nvPr>
            <p:ph type="sldNum" sz="quarter" idx="12"/>
          </p:nvPr>
        </p:nvSpPr>
        <p:spPr/>
        <p:txBody>
          <a:bodyPr/>
          <a:lstStyle/>
          <a:p>
            <a:fld id="{B16EE095-D139-854F-82E4-CFD8B9F0BAE6}" type="slidenum">
              <a:rPr lang="en-US" smtClean="0"/>
              <a:t>6</a:t>
            </a:fld>
            <a:endParaRPr lang="en-US"/>
          </a:p>
        </p:txBody>
      </p:sp>
    </p:spTree>
    <p:extLst>
      <p:ext uri="{BB962C8B-B14F-4D97-AF65-F5344CB8AC3E}">
        <p14:creationId xmlns:p14="http://schemas.microsoft.com/office/powerpoint/2010/main" val="3756810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16EE095-D139-854F-82E4-CFD8B9F0BAE6}" type="slidenum">
              <a:rPr lang="en-US" smtClean="0"/>
              <a:t>7</a:t>
            </a:fld>
            <a:endParaRPr lang="en-US"/>
          </a:p>
        </p:txBody>
      </p:sp>
      <p:pic>
        <p:nvPicPr>
          <p:cNvPr id="4" name="Picture 3" descr="mito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90261" cy="2346807"/>
          </a:xfrm>
          <a:prstGeom prst="rect">
            <a:avLst/>
          </a:prstGeom>
        </p:spPr>
      </p:pic>
      <p:sp>
        <p:nvSpPr>
          <p:cNvPr id="5" name="TextBox 4"/>
          <p:cNvSpPr txBox="1"/>
          <p:nvPr/>
        </p:nvSpPr>
        <p:spPr>
          <a:xfrm>
            <a:off x="0" y="2344844"/>
            <a:ext cx="1890261" cy="830997"/>
          </a:xfrm>
          <a:prstGeom prst="rect">
            <a:avLst/>
          </a:prstGeom>
          <a:noFill/>
        </p:spPr>
        <p:txBody>
          <a:bodyPr wrap="square" rtlCol="0">
            <a:spAutoFit/>
          </a:bodyPr>
          <a:lstStyle/>
          <a:p>
            <a:r>
              <a:rPr lang="en-US" sz="1600" dirty="0" smtClean="0"/>
              <a:t>Go to z=1 and find this </a:t>
            </a:r>
            <a:r>
              <a:rPr lang="en-US" sz="1600" dirty="0" err="1" smtClean="0"/>
              <a:t>mito</a:t>
            </a:r>
            <a:r>
              <a:rPr lang="en-US" sz="1600" dirty="0" smtClean="0"/>
              <a:t> at the lower left corner</a:t>
            </a:r>
          </a:p>
        </p:txBody>
      </p:sp>
      <p:pic>
        <p:nvPicPr>
          <p:cNvPr id="6" name="Picture 5" descr="mito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2615" y="-1963"/>
            <a:ext cx="1890261" cy="2346807"/>
          </a:xfrm>
          <a:prstGeom prst="rect">
            <a:avLst/>
          </a:prstGeom>
        </p:spPr>
      </p:pic>
      <p:sp>
        <p:nvSpPr>
          <p:cNvPr id="7" name="TextBox 6"/>
          <p:cNvSpPr txBox="1"/>
          <p:nvPr/>
        </p:nvSpPr>
        <p:spPr>
          <a:xfrm>
            <a:off x="1992615" y="2344845"/>
            <a:ext cx="1890261" cy="584776"/>
          </a:xfrm>
          <a:prstGeom prst="rect">
            <a:avLst/>
          </a:prstGeom>
          <a:noFill/>
        </p:spPr>
        <p:txBody>
          <a:bodyPr wrap="square" rtlCol="0">
            <a:spAutoFit/>
          </a:bodyPr>
          <a:lstStyle/>
          <a:p>
            <a:r>
              <a:rPr lang="en-US" sz="1600" dirty="0" smtClean="0"/>
              <a:t>Model using your favorite method</a:t>
            </a:r>
          </a:p>
        </p:txBody>
      </p:sp>
      <p:sp>
        <p:nvSpPr>
          <p:cNvPr id="9" name="TextBox 8"/>
          <p:cNvSpPr txBox="1"/>
          <p:nvPr/>
        </p:nvSpPr>
        <p:spPr>
          <a:xfrm>
            <a:off x="3980193" y="2355184"/>
            <a:ext cx="1888680" cy="830997"/>
          </a:xfrm>
          <a:prstGeom prst="rect">
            <a:avLst/>
          </a:prstGeom>
          <a:noFill/>
        </p:spPr>
        <p:txBody>
          <a:bodyPr wrap="square" rtlCol="0">
            <a:spAutoFit/>
          </a:bodyPr>
          <a:lstStyle/>
          <a:p>
            <a:r>
              <a:rPr lang="en-US" sz="1600" dirty="0" smtClean="0"/>
              <a:t>Delete extra points so your contour is only on the </a:t>
            </a:r>
            <a:r>
              <a:rPr lang="en-US" sz="1600" dirty="0" err="1" smtClean="0"/>
              <a:t>tomo</a:t>
            </a:r>
            <a:endParaRPr lang="en-US" sz="1600" dirty="0" smtClean="0"/>
          </a:p>
        </p:txBody>
      </p:sp>
      <p:sp>
        <p:nvSpPr>
          <p:cNvPr id="10" name="TextBox 9"/>
          <p:cNvSpPr txBox="1"/>
          <p:nvPr/>
        </p:nvSpPr>
        <p:spPr>
          <a:xfrm>
            <a:off x="5957681" y="270818"/>
            <a:ext cx="1279314" cy="156966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600" dirty="0" smtClean="0"/>
              <a:t>Use ‘delete’ key to delete points</a:t>
            </a:r>
          </a:p>
          <a:p>
            <a:r>
              <a:rPr lang="en-US" sz="1600" dirty="0" smtClean="0"/>
              <a:t>Use </a:t>
            </a:r>
            <a:r>
              <a:rPr lang="en-US" sz="1600" dirty="0" err="1" smtClean="0"/>
              <a:t>shift+d</a:t>
            </a:r>
            <a:r>
              <a:rPr lang="en-US" sz="1600" dirty="0" smtClean="0"/>
              <a:t> to delete contours</a:t>
            </a:r>
          </a:p>
        </p:txBody>
      </p:sp>
      <p:pic>
        <p:nvPicPr>
          <p:cNvPr id="11" name="Picture 10" descr="mito4.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88165"/>
            <a:ext cx="2042311" cy="2130067"/>
          </a:xfrm>
          <a:prstGeom prst="rect">
            <a:avLst/>
          </a:prstGeom>
        </p:spPr>
      </p:pic>
      <p:sp>
        <p:nvSpPr>
          <p:cNvPr id="12" name="TextBox 11"/>
          <p:cNvSpPr txBox="1"/>
          <p:nvPr/>
        </p:nvSpPr>
        <p:spPr>
          <a:xfrm>
            <a:off x="2025816" y="3175841"/>
            <a:ext cx="3200249" cy="1569660"/>
          </a:xfrm>
          <a:prstGeom prst="rect">
            <a:avLst/>
          </a:prstGeom>
          <a:noFill/>
        </p:spPr>
        <p:txBody>
          <a:bodyPr wrap="square" rtlCol="0">
            <a:spAutoFit/>
          </a:bodyPr>
          <a:lstStyle/>
          <a:p>
            <a:r>
              <a:rPr lang="en-US" sz="1600" dirty="0" smtClean="0"/>
              <a:t>Because this is a closed object, the points try to connect. Now we will make this particular contour an open contour. Go to </a:t>
            </a:r>
            <a:r>
              <a:rPr lang="en-US" sz="1600" dirty="0" err="1" smtClean="0"/>
              <a:t>Edit</a:t>
            </a:r>
            <a:r>
              <a:rPr lang="en-US" sz="1600" dirty="0" err="1" smtClean="0">
                <a:sym typeface="Wingdings"/>
              </a:rPr>
              <a:t>ContourType</a:t>
            </a:r>
            <a:r>
              <a:rPr lang="en-US" sz="1600" dirty="0" smtClean="0">
                <a:sym typeface="Wingdings"/>
              </a:rPr>
              <a:t>. . . Change the Contour from Closed to Open.</a:t>
            </a:r>
            <a:endParaRPr lang="en-US" sz="1600" dirty="0" smtClean="0"/>
          </a:p>
        </p:txBody>
      </p:sp>
      <p:pic>
        <p:nvPicPr>
          <p:cNvPr id="13" name="Picture 12" descr="mito3.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0193" y="0"/>
            <a:ext cx="1888679" cy="2344844"/>
          </a:xfrm>
          <a:prstGeom prst="rect">
            <a:avLst/>
          </a:prstGeom>
        </p:spPr>
      </p:pic>
      <p:pic>
        <p:nvPicPr>
          <p:cNvPr id="14" name="Picture 13" descr="mito5.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2888" y="3288164"/>
            <a:ext cx="2042312" cy="2130067"/>
          </a:xfrm>
          <a:prstGeom prst="rect">
            <a:avLst/>
          </a:prstGeom>
        </p:spPr>
      </p:pic>
      <p:sp>
        <p:nvSpPr>
          <p:cNvPr id="15" name="TextBox 14"/>
          <p:cNvSpPr txBox="1"/>
          <p:nvPr/>
        </p:nvSpPr>
        <p:spPr>
          <a:xfrm>
            <a:off x="2051649" y="4745501"/>
            <a:ext cx="3214082" cy="83099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dirty="0" smtClean="0"/>
              <a:t>      Toggles between adding points to the beginning of a contour or the end of a contour </a:t>
            </a:r>
          </a:p>
        </p:txBody>
      </p:sp>
      <p:pic>
        <p:nvPicPr>
          <p:cNvPr id="16" name="Picture 15" descr="toggle1.t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9001" y="4764179"/>
            <a:ext cx="292100" cy="355600"/>
          </a:xfrm>
          <a:prstGeom prst="rect">
            <a:avLst/>
          </a:prstGeom>
        </p:spPr>
      </p:pic>
      <p:sp>
        <p:nvSpPr>
          <p:cNvPr id="17" name="TextBox 16"/>
          <p:cNvSpPr txBox="1"/>
          <p:nvPr/>
        </p:nvSpPr>
        <p:spPr>
          <a:xfrm>
            <a:off x="1" y="5585836"/>
            <a:ext cx="7315200" cy="1323439"/>
          </a:xfrm>
          <a:prstGeom prst="rect">
            <a:avLst/>
          </a:prstGeom>
          <a:noFill/>
        </p:spPr>
        <p:txBody>
          <a:bodyPr wrap="square" rtlCol="0">
            <a:spAutoFit/>
          </a:bodyPr>
          <a:lstStyle/>
          <a:p>
            <a:r>
              <a:rPr lang="en-US" sz="1600" dirty="0" smtClean="0"/>
              <a:t>Change big page up/down to 10 and continue modeling using big page up/down. Change each contour as appropriate (up to z=41 as Open and leave as Closed starting at z=51. Use the interpolator and check your contours (Check to be sure they are correct in terms of Open and Closed) and fix as appropriate. Do</a:t>
            </a:r>
            <a:r>
              <a:rPr lang="fr-FR" sz="1600" dirty="0" smtClean="0"/>
              <a:t>n’</a:t>
            </a:r>
            <a:r>
              <a:rPr lang="en-US" sz="1600" dirty="0" smtClean="0"/>
              <a:t>t worry about warping or sculpting to fix contours exactly at this time.</a:t>
            </a:r>
          </a:p>
        </p:txBody>
      </p:sp>
      <p:pic>
        <p:nvPicPr>
          <p:cNvPr id="18" name="Picture 17" descr="mito6.tif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6909275"/>
            <a:ext cx="1890261" cy="1971483"/>
          </a:xfrm>
          <a:prstGeom prst="rect">
            <a:avLst/>
          </a:prstGeom>
        </p:spPr>
      </p:pic>
      <p:sp>
        <p:nvSpPr>
          <p:cNvPr id="19" name="TextBox 18"/>
          <p:cNvSpPr txBox="1"/>
          <p:nvPr/>
        </p:nvSpPr>
        <p:spPr>
          <a:xfrm>
            <a:off x="1" y="8873946"/>
            <a:ext cx="2089000" cy="584776"/>
          </a:xfrm>
          <a:prstGeom prst="rect">
            <a:avLst/>
          </a:prstGeom>
          <a:noFill/>
        </p:spPr>
        <p:txBody>
          <a:bodyPr wrap="square" rtlCol="0">
            <a:spAutoFit/>
          </a:bodyPr>
          <a:lstStyle/>
          <a:p>
            <a:r>
              <a:rPr lang="en-US" sz="1600" dirty="0" smtClean="0"/>
              <a:t>Mesh the object and rotate to see the edge</a:t>
            </a:r>
          </a:p>
        </p:txBody>
      </p:sp>
      <p:pic>
        <p:nvPicPr>
          <p:cNvPr id="20" name="Picture 19" descr="MT1.tif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26066" y="6647796"/>
            <a:ext cx="951432" cy="2953404"/>
          </a:xfrm>
          <a:prstGeom prst="rect">
            <a:avLst/>
          </a:prstGeom>
        </p:spPr>
      </p:pic>
      <p:sp>
        <p:nvSpPr>
          <p:cNvPr id="21" name="TextBox 20"/>
          <p:cNvSpPr txBox="1"/>
          <p:nvPr/>
        </p:nvSpPr>
        <p:spPr>
          <a:xfrm>
            <a:off x="2655483" y="7058961"/>
            <a:ext cx="2617405" cy="1077218"/>
          </a:xfrm>
          <a:prstGeom prst="rect">
            <a:avLst/>
          </a:prstGeom>
          <a:noFill/>
        </p:spPr>
        <p:txBody>
          <a:bodyPr wrap="square" rtlCol="0">
            <a:spAutoFit/>
          </a:bodyPr>
          <a:lstStyle/>
          <a:p>
            <a:r>
              <a:rPr lang="en-US" sz="1600" dirty="0" smtClean="0"/>
              <a:t>Now make a new Object, this time as Open and for Symbols, choose Circle. Name it Microtubules</a:t>
            </a:r>
          </a:p>
        </p:txBody>
      </p:sp>
    </p:spTree>
    <p:extLst>
      <p:ext uri="{BB962C8B-B14F-4D97-AF65-F5344CB8AC3E}">
        <p14:creationId xmlns:p14="http://schemas.microsoft.com/office/powerpoint/2010/main" val="416969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16EE095-D139-854F-82E4-CFD8B9F0BAE6}" type="slidenum">
              <a:rPr lang="en-US" smtClean="0"/>
              <a:t>8</a:t>
            </a:fld>
            <a:endParaRPr lang="en-US"/>
          </a:p>
        </p:txBody>
      </p:sp>
      <p:sp>
        <p:nvSpPr>
          <p:cNvPr id="4" name="TextBox 3"/>
          <p:cNvSpPr txBox="1"/>
          <p:nvPr/>
        </p:nvSpPr>
        <p:spPr>
          <a:xfrm>
            <a:off x="0" y="2530742"/>
            <a:ext cx="2071593" cy="1077218"/>
          </a:xfrm>
          <a:prstGeom prst="rect">
            <a:avLst/>
          </a:prstGeom>
          <a:noFill/>
        </p:spPr>
        <p:txBody>
          <a:bodyPr wrap="square" rtlCol="0">
            <a:spAutoFit/>
          </a:bodyPr>
          <a:lstStyle/>
          <a:p>
            <a:r>
              <a:rPr lang="en-US" sz="1600" dirty="0" smtClean="0"/>
              <a:t>Go to z=1 and find this microtubule (MT) in the upper left corner and click on it</a:t>
            </a:r>
          </a:p>
        </p:txBody>
      </p:sp>
      <p:sp>
        <p:nvSpPr>
          <p:cNvPr id="5" name="TextBox 4"/>
          <p:cNvSpPr txBox="1"/>
          <p:nvPr/>
        </p:nvSpPr>
        <p:spPr>
          <a:xfrm>
            <a:off x="2071593" y="0"/>
            <a:ext cx="5243607" cy="1077218"/>
          </a:xfrm>
          <a:prstGeom prst="rect">
            <a:avLst/>
          </a:prstGeom>
          <a:noFill/>
        </p:spPr>
        <p:txBody>
          <a:bodyPr wrap="square" rtlCol="0">
            <a:spAutoFit/>
          </a:bodyPr>
          <a:lstStyle/>
          <a:p>
            <a:r>
              <a:rPr lang="en-US" sz="1600" dirty="0" smtClean="0"/>
              <a:t>Go to </a:t>
            </a:r>
            <a:r>
              <a:rPr lang="en-US" sz="1600" dirty="0" err="1" smtClean="0"/>
              <a:t>Image</a:t>
            </a:r>
            <a:r>
              <a:rPr lang="en-US" sz="1600" dirty="0" err="1" smtClean="0">
                <a:sym typeface="Wingdings"/>
              </a:rPr>
              <a:t>Slicer</a:t>
            </a:r>
            <a:r>
              <a:rPr lang="en-US" sz="1600" dirty="0" smtClean="0">
                <a:sym typeface="Wingdings"/>
              </a:rPr>
              <a:t> and press         You should now be centered on the MT in the slicer window with the little red cross as your center point. Zoom in to 2.00 and press</a:t>
            </a:r>
          </a:p>
          <a:p>
            <a:r>
              <a:rPr lang="en-US" sz="1600" dirty="0" smtClean="0">
                <a:sym typeface="Wingdings"/>
              </a:rPr>
              <a:t>Rotate using Z rotation to make the microtubule vertical </a:t>
            </a:r>
            <a:endParaRPr lang="en-US" sz="1600" dirty="0" smtClean="0"/>
          </a:p>
        </p:txBody>
      </p:sp>
      <p:pic>
        <p:nvPicPr>
          <p:cNvPr id="6" name="Picture 5" descr="MT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2071594" cy="2530743"/>
          </a:xfrm>
          <a:prstGeom prst="rect">
            <a:avLst/>
          </a:prstGeom>
        </p:spPr>
      </p:pic>
      <p:pic>
        <p:nvPicPr>
          <p:cNvPr id="7" name="Picture 6" descr="boxwithinbox.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9614" y="-1"/>
            <a:ext cx="317500" cy="381000"/>
          </a:xfrm>
          <a:prstGeom prst="rect">
            <a:avLst/>
          </a:prstGeom>
        </p:spPr>
      </p:pic>
      <p:pic>
        <p:nvPicPr>
          <p:cNvPr id="8" name="Picture 7" descr="slicerinterpolate.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9255" y="564297"/>
            <a:ext cx="279400" cy="266700"/>
          </a:xfrm>
          <a:prstGeom prst="rect">
            <a:avLst/>
          </a:prstGeom>
        </p:spPr>
      </p:pic>
      <p:pic>
        <p:nvPicPr>
          <p:cNvPr id="9" name="Picture 8" descr="MT4.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6667" y="1011344"/>
            <a:ext cx="2168531" cy="3194502"/>
          </a:xfrm>
          <a:prstGeom prst="rect">
            <a:avLst/>
          </a:prstGeom>
        </p:spPr>
      </p:pic>
      <p:sp>
        <p:nvSpPr>
          <p:cNvPr id="10" name="TextBox 9"/>
          <p:cNvSpPr txBox="1"/>
          <p:nvPr/>
        </p:nvSpPr>
        <p:spPr>
          <a:xfrm>
            <a:off x="4425406" y="1747363"/>
            <a:ext cx="2783573" cy="132343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600" dirty="0" smtClean="0"/>
              <a:t>In slicer window:</a:t>
            </a:r>
          </a:p>
          <a:p>
            <a:r>
              <a:rPr lang="en-US" sz="1600" dirty="0" smtClean="0"/>
              <a:t>Hold down </a:t>
            </a:r>
            <a:r>
              <a:rPr lang="en-US" sz="1600" dirty="0" err="1" smtClean="0"/>
              <a:t>shift+right-button</a:t>
            </a:r>
            <a:r>
              <a:rPr lang="en-US" sz="1600" dirty="0" smtClean="0"/>
              <a:t> to rotate around Z OR</a:t>
            </a:r>
          </a:p>
          <a:p>
            <a:r>
              <a:rPr lang="en-US" sz="1600" dirty="0" err="1" smtClean="0"/>
              <a:t>shift+middle-button</a:t>
            </a:r>
            <a:r>
              <a:rPr lang="en-US" sz="1600" dirty="0" smtClean="0"/>
              <a:t> to rotate around X and Y</a:t>
            </a:r>
          </a:p>
        </p:txBody>
      </p:sp>
      <p:sp>
        <p:nvSpPr>
          <p:cNvPr id="11" name="TextBox 10"/>
          <p:cNvSpPr txBox="1"/>
          <p:nvPr/>
        </p:nvSpPr>
        <p:spPr>
          <a:xfrm>
            <a:off x="4425406" y="3379279"/>
            <a:ext cx="2783574" cy="83099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dirty="0" smtClean="0"/>
              <a:t>Sometimes the program crashes when rotating using the mouse. </a:t>
            </a:r>
            <a:r>
              <a:rPr lang="en-US" sz="1600" b="1" dirty="0" smtClean="0"/>
              <a:t>SAVE OFTEN</a:t>
            </a:r>
          </a:p>
        </p:txBody>
      </p:sp>
      <p:pic>
        <p:nvPicPr>
          <p:cNvPr id="12" name="Picture 11" descr="MT5.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205846"/>
            <a:ext cx="2517498" cy="3708573"/>
          </a:xfrm>
          <a:prstGeom prst="rect">
            <a:avLst/>
          </a:prstGeom>
        </p:spPr>
      </p:pic>
      <p:sp>
        <p:nvSpPr>
          <p:cNvPr id="13" name="TextBox 12"/>
          <p:cNvSpPr txBox="1"/>
          <p:nvPr/>
        </p:nvSpPr>
        <p:spPr>
          <a:xfrm>
            <a:off x="2490703" y="4215185"/>
            <a:ext cx="4824498" cy="2554545"/>
          </a:xfrm>
          <a:prstGeom prst="rect">
            <a:avLst/>
          </a:prstGeom>
          <a:noFill/>
        </p:spPr>
        <p:txBody>
          <a:bodyPr wrap="square" rtlCol="0">
            <a:spAutoFit/>
          </a:bodyPr>
          <a:lstStyle/>
          <a:p>
            <a:r>
              <a:rPr lang="en-US" sz="1600" dirty="0" smtClean="0"/>
              <a:t>Now, left-click UP the MT and adjusting orientation either with the sliders or using the mouse until you have the little red cross at the top of the MT where it exits the volume.</a:t>
            </a:r>
          </a:p>
          <a:p>
            <a:endParaRPr lang="en-US" sz="1600" dirty="0"/>
          </a:p>
          <a:p>
            <a:r>
              <a:rPr lang="en-US" sz="1600" dirty="0" smtClean="0"/>
              <a:t>Now middle click at the top and along the length of the MT (adjusting angles as necessary) until you reach the other end. This one is slightly tricky as it skates along the bottom surface of the tomogram. This MT does go all the way from z=1 to z=76.</a:t>
            </a:r>
          </a:p>
        </p:txBody>
      </p:sp>
      <p:pic>
        <p:nvPicPr>
          <p:cNvPr id="14" name="Picture 13" descr="MT6.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04642" y="6769730"/>
            <a:ext cx="1922092" cy="2831470"/>
          </a:xfrm>
          <a:prstGeom prst="rect">
            <a:avLst/>
          </a:prstGeom>
        </p:spPr>
      </p:pic>
      <p:sp>
        <p:nvSpPr>
          <p:cNvPr id="15" name="TextBox 14"/>
          <p:cNvSpPr txBox="1"/>
          <p:nvPr/>
        </p:nvSpPr>
        <p:spPr>
          <a:xfrm>
            <a:off x="117765" y="5489886"/>
            <a:ext cx="586218" cy="338554"/>
          </a:xfrm>
          <a:prstGeom prst="rect">
            <a:avLst/>
          </a:prstGeom>
          <a:noFill/>
        </p:spPr>
        <p:txBody>
          <a:bodyPr wrap="none" rtlCol="0">
            <a:spAutoFit/>
          </a:bodyPr>
          <a:lstStyle/>
          <a:p>
            <a:r>
              <a:rPr lang="en-US" sz="1600" dirty="0" smtClean="0"/>
              <a:t>Start</a:t>
            </a:r>
          </a:p>
        </p:txBody>
      </p:sp>
      <p:sp>
        <p:nvSpPr>
          <p:cNvPr id="16" name="TextBox 15"/>
          <p:cNvSpPr txBox="1"/>
          <p:nvPr/>
        </p:nvSpPr>
        <p:spPr>
          <a:xfrm>
            <a:off x="2586641" y="9113245"/>
            <a:ext cx="500458" cy="338554"/>
          </a:xfrm>
          <a:prstGeom prst="rect">
            <a:avLst/>
          </a:prstGeom>
          <a:noFill/>
        </p:spPr>
        <p:txBody>
          <a:bodyPr wrap="none" rtlCol="0">
            <a:spAutoFit/>
          </a:bodyPr>
          <a:lstStyle/>
          <a:p>
            <a:r>
              <a:rPr lang="en-US" sz="1600" dirty="0" smtClean="0"/>
              <a:t>End</a:t>
            </a:r>
          </a:p>
        </p:txBody>
      </p:sp>
      <p:pic>
        <p:nvPicPr>
          <p:cNvPr id="18" name="Picture 17" descr="MT7.tif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27114" y="6476158"/>
            <a:ext cx="2268225" cy="1963142"/>
          </a:xfrm>
          <a:prstGeom prst="rect">
            <a:avLst/>
          </a:prstGeom>
        </p:spPr>
      </p:pic>
      <p:sp>
        <p:nvSpPr>
          <p:cNvPr id="19" name="TextBox 18"/>
          <p:cNvSpPr txBox="1"/>
          <p:nvPr/>
        </p:nvSpPr>
        <p:spPr>
          <a:xfrm>
            <a:off x="5027114" y="8463290"/>
            <a:ext cx="2181867" cy="830997"/>
          </a:xfrm>
          <a:prstGeom prst="rect">
            <a:avLst/>
          </a:prstGeom>
          <a:noFill/>
        </p:spPr>
        <p:txBody>
          <a:bodyPr wrap="square" rtlCol="0">
            <a:spAutoFit/>
          </a:bodyPr>
          <a:lstStyle/>
          <a:p>
            <a:r>
              <a:rPr lang="en-US" sz="1600" dirty="0" smtClean="0"/>
              <a:t>You must end with 1 contour, but points may vary</a:t>
            </a:r>
          </a:p>
        </p:txBody>
      </p:sp>
      <p:sp>
        <p:nvSpPr>
          <p:cNvPr id="20" name="TextBox 19"/>
          <p:cNvSpPr txBox="1"/>
          <p:nvPr/>
        </p:nvSpPr>
        <p:spPr>
          <a:xfrm>
            <a:off x="0" y="8292635"/>
            <a:ext cx="2490703" cy="107721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dirty="0" smtClean="0"/>
              <a:t>If you accidentally left-click during </a:t>
            </a:r>
            <a:r>
              <a:rPr lang="en-US" sz="1600" dirty="0" smtClean="0"/>
              <a:t>the modeling process</a:t>
            </a:r>
            <a:r>
              <a:rPr lang="en-US" sz="1600" dirty="0" smtClean="0"/>
              <a:t>, it will make new contours.</a:t>
            </a:r>
          </a:p>
        </p:txBody>
      </p:sp>
      <p:sp>
        <p:nvSpPr>
          <p:cNvPr id="3" name="TextBox 2"/>
          <p:cNvSpPr txBox="1"/>
          <p:nvPr/>
        </p:nvSpPr>
        <p:spPr>
          <a:xfrm>
            <a:off x="4743114" y="1155978"/>
            <a:ext cx="1826141" cy="338554"/>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1600" dirty="0" smtClean="0"/>
              <a:t>Hotkey for slicer = \</a:t>
            </a:r>
            <a:endParaRPr lang="en-US" sz="1600" dirty="0" smtClean="0"/>
          </a:p>
        </p:txBody>
      </p:sp>
    </p:spTree>
    <p:extLst>
      <p:ext uri="{BB962C8B-B14F-4D97-AF65-F5344CB8AC3E}">
        <p14:creationId xmlns:p14="http://schemas.microsoft.com/office/powerpoint/2010/main" val="503343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16EE095-D139-854F-82E4-CFD8B9F0BAE6}" type="slidenum">
              <a:rPr lang="en-US" smtClean="0"/>
              <a:t>9</a:t>
            </a:fld>
            <a:endParaRPr lang="en-US"/>
          </a:p>
        </p:txBody>
      </p:sp>
      <p:sp>
        <p:nvSpPr>
          <p:cNvPr id="3" name="TextBox 2"/>
          <p:cNvSpPr txBox="1"/>
          <p:nvPr/>
        </p:nvSpPr>
        <p:spPr>
          <a:xfrm>
            <a:off x="0" y="11166"/>
            <a:ext cx="2760887" cy="830997"/>
          </a:xfrm>
          <a:prstGeom prst="rect">
            <a:avLst/>
          </a:prstGeom>
          <a:noFill/>
        </p:spPr>
        <p:txBody>
          <a:bodyPr wrap="square" rtlCol="0">
            <a:spAutoFit/>
          </a:bodyPr>
          <a:lstStyle/>
          <a:p>
            <a:r>
              <a:rPr lang="en-US" sz="1600" dirty="0" smtClean="0"/>
              <a:t>Go to </a:t>
            </a:r>
            <a:r>
              <a:rPr lang="en-US" sz="1600" dirty="0" err="1" smtClean="0"/>
              <a:t>Edit</a:t>
            </a:r>
            <a:r>
              <a:rPr lang="en-US" sz="1600" dirty="0" err="1" smtClean="0">
                <a:sym typeface="Wingdings"/>
              </a:rPr>
              <a:t>ContourFill</a:t>
            </a:r>
            <a:r>
              <a:rPr lang="en-US" sz="1600" dirty="0" smtClean="0">
                <a:sym typeface="Wingdings"/>
              </a:rPr>
              <a:t> in Z</a:t>
            </a:r>
          </a:p>
          <a:p>
            <a:r>
              <a:rPr lang="en-US" sz="1600" dirty="0" smtClean="0">
                <a:sym typeface="Wingdings"/>
              </a:rPr>
              <a:t>The program now lays down a point on every slice</a:t>
            </a:r>
            <a:endParaRPr lang="en-US" sz="1600" dirty="0" smtClean="0"/>
          </a:p>
        </p:txBody>
      </p:sp>
      <p:pic>
        <p:nvPicPr>
          <p:cNvPr id="4" name="Picture 3" descr="MT8.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42" y="842163"/>
            <a:ext cx="2036207" cy="1762331"/>
          </a:xfrm>
          <a:prstGeom prst="rect">
            <a:avLst/>
          </a:prstGeom>
        </p:spPr>
      </p:pic>
      <p:pic>
        <p:nvPicPr>
          <p:cNvPr id="5" name="Picture 4" descr="MT9.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4611" y="-1"/>
            <a:ext cx="1768014" cy="2604495"/>
          </a:xfrm>
          <a:prstGeom prst="rect">
            <a:avLst/>
          </a:prstGeom>
        </p:spPr>
      </p:pic>
      <p:pic>
        <p:nvPicPr>
          <p:cNvPr id="6" name="Picture 5" descr="MT10.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7131" y="-50152"/>
            <a:ext cx="2548069" cy="2657556"/>
          </a:xfrm>
          <a:prstGeom prst="rect">
            <a:avLst/>
          </a:prstGeom>
        </p:spPr>
      </p:pic>
      <p:sp>
        <p:nvSpPr>
          <p:cNvPr id="8" name="TextBox 7"/>
          <p:cNvSpPr txBox="1"/>
          <p:nvPr/>
        </p:nvSpPr>
        <p:spPr>
          <a:xfrm>
            <a:off x="1" y="2607404"/>
            <a:ext cx="7315200" cy="1323439"/>
          </a:xfrm>
          <a:prstGeom prst="rect">
            <a:avLst/>
          </a:prstGeom>
          <a:noFill/>
        </p:spPr>
        <p:txBody>
          <a:bodyPr wrap="square" rtlCol="0">
            <a:spAutoFit/>
          </a:bodyPr>
          <a:lstStyle/>
          <a:p>
            <a:r>
              <a:rPr lang="en-US" sz="1600" dirty="0" smtClean="0"/>
              <a:t>Scroll through the </a:t>
            </a:r>
            <a:r>
              <a:rPr lang="en-US" sz="1600" dirty="0" err="1" smtClean="0"/>
              <a:t>ZaP</a:t>
            </a:r>
            <a:r>
              <a:rPr lang="en-US" sz="1600" dirty="0" smtClean="0"/>
              <a:t> window and find more MTs and model them the same way. Most of them run obliquely through the volume and will look like small circles moving at an angle as you scroll through. You should find and model 5 more of them (there are at least 13). Make sure each MT is a single contour. Always left click to make a new contour before you start your next MT. You should end up with 6 contours.</a:t>
            </a:r>
          </a:p>
        </p:txBody>
      </p:sp>
      <p:sp>
        <p:nvSpPr>
          <p:cNvPr id="9" name="TextBox 8"/>
          <p:cNvSpPr txBox="1"/>
          <p:nvPr/>
        </p:nvSpPr>
        <p:spPr>
          <a:xfrm>
            <a:off x="84042" y="4041227"/>
            <a:ext cx="3371038" cy="83099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600" dirty="0" smtClean="0"/>
              <a:t>To reset the sliders, click on the slider button and then press the 0 on your numbers pad</a:t>
            </a:r>
          </a:p>
        </p:txBody>
      </p:sp>
      <p:sp>
        <p:nvSpPr>
          <p:cNvPr id="11" name="TextBox 10"/>
          <p:cNvSpPr txBox="1"/>
          <p:nvPr/>
        </p:nvSpPr>
        <p:spPr>
          <a:xfrm>
            <a:off x="2" y="5049791"/>
            <a:ext cx="3551594" cy="1323439"/>
          </a:xfrm>
          <a:prstGeom prst="rect">
            <a:avLst/>
          </a:prstGeom>
          <a:noFill/>
        </p:spPr>
        <p:txBody>
          <a:bodyPr wrap="square" rtlCol="0">
            <a:spAutoFit/>
          </a:bodyPr>
          <a:lstStyle/>
          <a:p>
            <a:r>
              <a:rPr lang="en-US" sz="1600" dirty="0" smtClean="0"/>
              <a:t>Mesh this object as a Tube with diameter 10.5 (25 nm MT / 2.3 nm pixel). You can click Cap or Dome cap and re-mesh and see how that changes the look of the microtubule model</a:t>
            </a:r>
          </a:p>
        </p:txBody>
      </p:sp>
      <p:pic>
        <p:nvPicPr>
          <p:cNvPr id="12" name="Picture 11" descr="MT11.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1595" y="3930843"/>
            <a:ext cx="3743356" cy="3904203"/>
          </a:xfrm>
          <a:prstGeom prst="rect">
            <a:avLst/>
          </a:prstGeom>
        </p:spPr>
      </p:pic>
      <p:sp>
        <p:nvSpPr>
          <p:cNvPr id="13" name="TextBox 12"/>
          <p:cNvSpPr txBox="1"/>
          <p:nvPr/>
        </p:nvSpPr>
        <p:spPr>
          <a:xfrm>
            <a:off x="2" y="6391908"/>
            <a:ext cx="3551593" cy="584776"/>
          </a:xfrm>
          <a:prstGeom prst="rect">
            <a:avLst/>
          </a:prstGeom>
          <a:noFill/>
        </p:spPr>
        <p:txBody>
          <a:bodyPr wrap="square" rtlCol="0">
            <a:spAutoFit/>
          </a:bodyPr>
          <a:lstStyle/>
          <a:p>
            <a:r>
              <a:rPr lang="en-US" sz="1600" dirty="0" smtClean="0"/>
              <a:t>Go to z=1 and find this Golgi cisterna near the upper right corner</a:t>
            </a:r>
          </a:p>
        </p:txBody>
      </p:sp>
      <p:pic>
        <p:nvPicPr>
          <p:cNvPr id="14" name="Picture 13" descr="golgi1.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64" y="6715039"/>
            <a:ext cx="2362528" cy="2886160"/>
          </a:xfrm>
          <a:prstGeom prst="rect">
            <a:avLst/>
          </a:prstGeom>
        </p:spPr>
      </p:pic>
      <p:sp>
        <p:nvSpPr>
          <p:cNvPr id="15" name="TextBox 14"/>
          <p:cNvSpPr txBox="1"/>
          <p:nvPr/>
        </p:nvSpPr>
        <p:spPr>
          <a:xfrm>
            <a:off x="2344364" y="7965785"/>
            <a:ext cx="4972004" cy="830997"/>
          </a:xfrm>
          <a:prstGeom prst="rect">
            <a:avLst/>
          </a:prstGeom>
          <a:noFill/>
        </p:spPr>
        <p:txBody>
          <a:bodyPr wrap="square" rtlCol="0">
            <a:spAutoFit/>
          </a:bodyPr>
          <a:lstStyle/>
          <a:p>
            <a:r>
              <a:rPr lang="en-US" sz="1600" dirty="0" smtClean="0"/>
              <a:t>Scroll through to see how this Golgi compartment connects with other compartments. Make a new Closed Object and call it Golgi</a:t>
            </a:r>
          </a:p>
        </p:txBody>
      </p:sp>
    </p:spTree>
    <p:extLst>
      <p:ext uri="{BB962C8B-B14F-4D97-AF65-F5344CB8AC3E}">
        <p14:creationId xmlns:p14="http://schemas.microsoft.com/office/powerpoint/2010/main" val="14645310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6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1634</TotalTime>
  <Words>3425</Words>
  <Application>Microsoft Macintosh PowerPoint</Application>
  <PresentationFormat>Custom</PresentationFormat>
  <Paragraphs>208</Paragraphs>
  <Slides>16</Slides>
  <Notes>2</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Schwartz, Cindi (NIH/NIAID) [C]</dc:creator>
  <cp:lastModifiedBy>Schwartz, Cindi (NIH/NIAID) [C]</cp:lastModifiedBy>
  <cp:revision>94</cp:revision>
  <dcterms:created xsi:type="dcterms:W3CDTF">2015-07-06T21:14:56Z</dcterms:created>
  <dcterms:modified xsi:type="dcterms:W3CDTF">2015-07-08T21:19:06Z</dcterms:modified>
</cp:coreProperties>
</file>